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60" r:id="rId1"/>
    <p:sldMasterId id="2147483686" r:id="rId2"/>
    <p:sldMasterId id="2147483696" r:id="rId3"/>
  </p:sldMasterIdLst>
  <p:notesMasterIdLst>
    <p:notesMasterId r:id="rId35"/>
  </p:notesMasterIdLst>
  <p:sldIdLst>
    <p:sldId id="703" r:id="rId4"/>
    <p:sldId id="701" r:id="rId5"/>
    <p:sldId id="644" r:id="rId6"/>
    <p:sldId id="645" r:id="rId7"/>
    <p:sldId id="526" r:id="rId8"/>
    <p:sldId id="696" r:id="rId9"/>
    <p:sldId id="697" r:id="rId10"/>
    <p:sldId id="698" r:id="rId11"/>
    <p:sldId id="699" r:id="rId12"/>
    <p:sldId id="535" r:id="rId13"/>
    <p:sldId id="700" r:id="rId14"/>
    <p:sldId id="695" r:id="rId15"/>
    <p:sldId id="646" r:id="rId16"/>
    <p:sldId id="670" r:id="rId17"/>
    <p:sldId id="694" r:id="rId18"/>
    <p:sldId id="662" r:id="rId19"/>
    <p:sldId id="693" r:id="rId20"/>
    <p:sldId id="606" r:id="rId21"/>
    <p:sldId id="605" r:id="rId22"/>
    <p:sldId id="609" r:id="rId23"/>
    <p:sldId id="665" r:id="rId24"/>
    <p:sldId id="666" r:id="rId25"/>
    <p:sldId id="686" r:id="rId26"/>
    <p:sldId id="642" r:id="rId27"/>
    <p:sldId id="687" r:id="rId28"/>
    <p:sldId id="622" r:id="rId29"/>
    <p:sldId id="623" r:id="rId30"/>
    <p:sldId id="667" r:id="rId31"/>
    <p:sldId id="692" r:id="rId32"/>
    <p:sldId id="633" r:id="rId33"/>
    <p:sldId id="67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ice vente" initials="cv" lastIdx="36" clrIdx="0"/>
  <p:cmAuthor id="2" name="Denis Charles" initials="DC" lastIdx="10" clrIdx="1"/>
  <p:cmAuthor id="3" name="VENTE, Candice" initials="VC" lastIdx="14" clrIdx="2">
    <p:extLst>
      <p:ext uri="{19B8F6BF-5375-455C-9EA6-DF929625EA0E}">
        <p15:presenceInfo xmlns:p15="http://schemas.microsoft.com/office/powerpoint/2012/main" userId="S::ventec@who.int::8f353e18-bd2e-4779-a174-5920aa7a3e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2CB"/>
    <a:srgbClr val="800000"/>
    <a:srgbClr val="00FFCC"/>
    <a:srgbClr val="9999FF"/>
    <a:srgbClr val="622AA6"/>
    <a:srgbClr val="FF6600"/>
    <a:srgbClr val="4F81BD"/>
    <a:srgbClr val="5B92E5"/>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93" autoAdjust="0"/>
    <p:restoredTop sz="93792" autoAdjust="0"/>
  </p:normalViewPr>
  <p:slideViewPr>
    <p:cSldViewPr snapToGrid="0">
      <p:cViewPr varScale="1">
        <p:scale>
          <a:sx n="68" d="100"/>
          <a:sy n="68" d="100"/>
        </p:scale>
        <p:origin x="68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A859D-1FD1-48D7-92D6-5344736DA5F3}" type="datetimeFigureOut">
              <a:rPr lang="en-US" smtClean="0"/>
              <a:t>9/9/2020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470FA2-A55E-4E4A-A052-B96F76F59001}" type="slidenum">
              <a:rPr lang="en-US" smtClean="0"/>
              <a:t>‹#›</a:t>
            </a:fld>
            <a:endParaRPr lang="en-US"/>
          </a:p>
        </p:txBody>
      </p:sp>
    </p:spTree>
    <p:extLst>
      <p:ext uri="{BB962C8B-B14F-4D97-AF65-F5344CB8AC3E}">
        <p14:creationId xmlns:p14="http://schemas.microsoft.com/office/powerpoint/2010/main" val="320435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C0470FA2-A55E-4E4A-A052-B96F76F59001}" type="slidenum">
              <a:rPr lang="en-US" smtClean="0"/>
              <a:t>5</a:t>
            </a:fld>
            <a:endParaRPr lang="en-US"/>
          </a:p>
        </p:txBody>
      </p:sp>
    </p:spTree>
    <p:extLst>
      <p:ext uri="{BB962C8B-B14F-4D97-AF65-F5344CB8AC3E}">
        <p14:creationId xmlns:p14="http://schemas.microsoft.com/office/powerpoint/2010/main" val="1417094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24</a:t>
            </a:fld>
            <a:endParaRPr lang="en-US"/>
          </a:p>
        </p:txBody>
      </p:sp>
    </p:spTree>
    <p:extLst>
      <p:ext uri="{BB962C8B-B14F-4D97-AF65-F5344CB8AC3E}">
        <p14:creationId xmlns:p14="http://schemas.microsoft.com/office/powerpoint/2010/main" val="2317048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470FA2-A55E-4E4A-A052-B96F76F59001}" type="slidenum">
              <a:rPr lang="en-US" smtClean="0"/>
              <a:t>25</a:t>
            </a:fld>
            <a:endParaRPr lang="en-US"/>
          </a:p>
        </p:txBody>
      </p:sp>
    </p:spTree>
    <p:extLst>
      <p:ext uri="{BB962C8B-B14F-4D97-AF65-F5344CB8AC3E}">
        <p14:creationId xmlns:p14="http://schemas.microsoft.com/office/powerpoint/2010/main" val="2910772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26</a:t>
            </a:fld>
            <a:endParaRPr lang="en-US"/>
          </a:p>
        </p:txBody>
      </p:sp>
    </p:spTree>
    <p:extLst>
      <p:ext uri="{BB962C8B-B14F-4D97-AF65-F5344CB8AC3E}">
        <p14:creationId xmlns:p14="http://schemas.microsoft.com/office/powerpoint/2010/main" val="1661565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27</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28</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30</a:t>
            </a:fld>
            <a:endParaRPr lang="en-US"/>
          </a:p>
        </p:txBody>
      </p:sp>
    </p:spTree>
    <p:extLst>
      <p:ext uri="{BB962C8B-B14F-4D97-AF65-F5344CB8AC3E}">
        <p14:creationId xmlns:p14="http://schemas.microsoft.com/office/powerpoint/2010/main" val="2345381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31</a:t>
            </a:fld>
            <a:endParaRPr lang="en-US"/>
          </a:p>
        </p:txBody>
      </p:sp>
    </p:spTree>
    <p:extLst>
      <p:ext uri="{BB962C8B-B14F-4D97-AF65-F5344CB8AC3E}">
        <p14:creationId xmlns:p14="http://schemas.microsoft.com/office/powerpoint/2010/main" val="396719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2EA76F0E-20D4-4D33-BAF3-C18BDBEFD6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notes 2">
            <a:extLst>
              <a:ext uri="{FF2B5EF4-FFF2-40B4-BE49-F238E27FC236}">
                <a16:creationId xmlns:a16="http://schemas.microsoft.com/office/drawing/2014/main" id="{1A5F485D-509C-4107-90A7-367EAE6CEEC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56324" name="Espace réservé du numéro de diapositive 3">
            <a:extLst>
              <a:ext uri="{FF2B5EF4-FFF2-40B4-BE49-F238E27FC236}">
                <a16:creationId xmlns:a16="http://schemas.microsoft.com/office/drawing/2014/main" id="{0F3BD88B-F678-4BAF-BF4C-5CA44D51619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3895CB3-DF18-4721-AE3F-F2D33D3FC94C}" type="slidenum">
              <a:rPr lang="fr-FR" altLang="fr-FR" smtClean="0">
                <a:latin typeface="Calibri" panose="020F0502020204030204" pitchFamily="34" charset="0"/>
              </a:rPr>
              <a:pPr/>
              <a:t>11</a:t>
            </a:fld>
            <a:endParaRPr lang="fr-FR" altLang="fr-FR">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pPr algn="l"/>
            <a:r>
              <a:rPr lang="fr-FR" dirty="0"/>
              <a:t>Veillez à précharger la présentation du ministère de la santé </a:t>
            </a:r>
            <a:endParaRPr lang="en-US" dirty="0"/>
          </a:p>
        </p:txBody>
      </p:sp>
      <p:sp>
        <p:nvSpPr>
          <p:cNvPr id="4" name="Header Placeholder 3"/>
          <p:cNvSpPr>
            <a:spLocks noGrp="1"/>
          </p:cNvSpPr>
          <p:nvPr>
            <p:ph type="hdr" sz="quarter" idx="10"/>
          </p:nvPr>
        </p:nvSpPr>
        <p:spPr/>
        <p:txBody>
          <a:bodyPr/>
          <a:lstStyle/>
          <a:p>
            <a:r>
              <a:rPr lang="en-GB"/>
              <a:t>World Health Organization</a:t>
            </a:r>
            <a:endParaRPr lang="en-GB" dirty="0"/>
          </a:p>
        </p:txBody>
      </p:sp>
      <p:sp>
        <p:nvSpPr>
          <p:cNvPr id="5" name="Date Placeholder 4"/>
          <p:cNvSpPr>
            <a:spLocks noGrp="1"/>
          </p:cNvSpPr>
          <p:nvPr>
            <p:ph type="dt" idx="11"/>
          </p:nvPr>
        </p:nvSpPr>
        <p:spPr/>
        <p:txBody>
          <a:bodyPr/>
          <a:lstStyle/>
          <a:p>
            <a:fld id="{C6E8D73C-CE60-4344-8AAE-293F6C4CDD2F}" type="datetime3">
              <a:rPr lang="en-GB" smtClean="0"/>
              <a:pPr/>
              <a:t>9 September, 2020</a:t>
            </a:fld>
            <a:endParaRPr lang="en-GB" dirty="0"/>
          </a:p>
        </p:txBody>
      </p:sp>
      <p:sp>
        <p:nvSpPr>
          <p:cNvPr id="6" name="Slide Number Placeholder 5"/>
          <p:cNvSpPr>
            <a:spLocks noGrp="1"/>
          </p:cNvSpPr>
          <p:nvPr>
            <p:ph type="sldNum" sz="quarter" idx="12"/>
          </p:nvPr>
        </p:nvSpPr>
        <p:spPr/>
        <p:txBody>
          <a:bodyPr/>
          <a:lstStyle/>
          <a:p>
            <a:fld id="{B72562F2-9E12-442C-9575-35AA6B04B8F5}" type="slidenum">
              <a:rPr lang="en-GB" smtClean="0"/>
              <a:pPr/>
              <a:t>16</a:t>
            </a:fld>
            <a:endParaRPr lang="en-GB" dirty="0"/>
          </a:p>
        </p:txBody>
      </p:sp>
    </p:spTree>
    <p:extLst>
      <p:ext uri="{BB962C8B-B14F-4D97-AF65-F5344CB8AC3E}">
        <p14:creationId xmlns:p14="http://schemas.microsoft.com/office/powerpoint/2010/main" val="2331295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A23A38F6-12A2-40F8-BEE2-BAD3AD1C2831}"/>
              </a:ext>
            </a:extLst>
          </p:cNvPr>
          <p:cNvSpPr>
            <a:spLocks noGrp="1"/>
          </p:cNvSpPr>
          <p:nvPr>
            <p:ph type="body" idx="1"/>
          </p:nvPr>
        </p:nvSpPr>
        <p:spPr/>
        <p:txBody>
          <a:bodyPr/>
          <a:lstStyle/>
          <a:p>
            <a:pPr marL="0" indent="0">
              <a:buFontTx/>
              <a:buNone/>
            </a:pPr>
            <a:endParaRPr lang="en-GB" b="0" dirty="0"/>
          </a:p>
          <a:p>
            <a:pPr marL="171450" indent="-171450">
              <a:buFontTx/>
              <a:buChar char="-"/>
            </a:pPr>
            <a:endParaRPr lang="en-GB" b="0" dirty="0"/>
          </a:p>
          <a:p>
            <a:pPr marL="0" indent="0">
              <a:buFontTx/>
              <a:buNone/>
            </a:pPr>
            <a:r>
              <a:rPr lang="fr-FR" b="1" dirty="0"/>
              <a:t>Notes : </a:t>
            </a:r>
          </a:p>
          <a:p>
            <a:pPr marL="0" indent="0">
              <a:buFontTx/>
              <a:buNone/>
            </a:pPr>
            <a:endParaRPr lang="fr-FR" b="0" dirty="0"/>
          </a:p>
          <a:p>
            <a:pPr marL="0" indent="0">
              <a:buFontTx/>
              <a:buNone/>
            </a:pPr>
            <a:r>
              <a:rPr lang="fr-FR" b="0" dirty="0"/>
              <a:t>- Voir le guide de la RAA - section 5.1.3 Identification des points forts, des faiblesses ainsi que des nouvelles capacités acquises</a:t>
            </a:r>
          </a:p>
          <a:p>
            <a:pPr marL="171450" indent="-171450">
              <a:buFontTx/>
              <a:buChar char="-"/>
            </a:pPr>
            <a:endParaRPr lang="fr-FR" b="0" dirty="0"/>
          </a:p>
          <a:p>
            <a:pPr marL="171450" indent="-171450">
              <a:buFontTx/>
              <a:buChar char="-"/>
            </a:pPr>
            <a:r>
              <a:rPr lang="fr-FR" b="0" dirty="0"/>
              <a:t>Facteurs contributifs = facteurs favorisants et limitants</a:t>
            </a:r>
            <a:endParaRPr lang="en-GB" b="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r-FR" b="1" baseline="0" dirty="0"/>
              <a:t>Guide RAA - Encadré 5.2.4. Analyse Causale</a:t>
            </a:r>
          </a:p>
          <a:p>
            <a:pPr algn="l"/>
            <a:r>
              <a:rPr lang="fr-FR" baseline="0" dirty="0"/>
              <a:t>L'analyse causale est une méthode utilisée pour identifier les facteurs qui ont conduit ou contribué à la réussite ou à l'échec en rapport avec une question ou un problème spécifique identifié. La cause profonde est un facteur qui conduit directement à un résultat particulier (bon ou mauvais). La suppression de ce facteur empêchera le résultat de se produire. L'objectif de cette analyse au cours d’une RAA est d'identifier et, le cas échéant, de traiter la cause première afin d'éviter un résultat négatif. Le but de l'analyse est de concentrer les interventions sur celles qui ont un impact à long terme plutôt que de se fier à des solutions rapides. </a:t>
            </a:r>
          </a:p>
          <a:p>
            <a:pPr algn="l"/>
            <a:r>
              <a:rPr lang="fr-FR" baseline="0" dirty="0"/>
              <a:t>L'analyse des causes profondes doit être utilisée lorsqu'un problème est identifié qui nécessite clairement un examen plus approfondi, ou pour lequel le </a:t>
            </a:r>
            <a:r>
              <a:rPr lang="fr-FR" i="1" baseline="0" dirty="0"/>
              <a:t>pourquoi</a:t>
            </a:r>
            <a:r>
              <a:rPr lang="fr-FR" baseline="0" dirty="0"/>
              <a:t> d'un défi n'est pas résolu. </a:t>
            </a:r>
          </a:p>
          <a:p>
            <a:pPr algn="l"/>
            <a:r>
              <a:rPr lang="fr-FR" baseline="0" dirty="0"/>
              <a:t>La </a:t>
            </a:r>
            <a:r>
              <a:rPr lang="fr-FR" b="1" baseline="0" dirty="0"/>
              <a:t>méthode des "5 pourquoi" </a:t>
            </a:r>
            <a:r>
              <a:rPr lang="fr-FR" baseline="0" dirty="0"/>
              <a:t>est l'approche la plus simple et la plus fréquemment utilisée pour l'analyse des causes profondes. En substance, l'animateur demande à plusieurs reprises "pourquoi", afin de déballer progressivement les facteurs de causalité et d'arriver ainsi à la cause première d'un problème particulier. Cette technique est la plus appropriée dans le cadre d'une discussion de groupe de RAA.</a:t>
            </a:r>
          </a:p>
          <a:p>
            <a:pPr algn="l"/>
            <a:r>
              <a:rPr lang="fr-FR" baseline="0" dirty="0"/>
              <a:t> </a:t>
            </a:r>
          </a:p>
          <a:p>
            <a:pPr algn="l"/>
            <a:r>
              <a:rPr lang="fr-FR" baseline="0" dirty="0"/>
              <a:t>Utilisez les actions décrites ci-dessus pour élaborer des activités claires, un point focal responsable, les ressources nécessaires et un calendrier de mise en œuvre. </a:t>
            </a:r>
            <a:endParaRPr lang="en-US" baseline="0" dirty="0"/>
          </a:p>
          <a:p>
            <a:endParaRPr lang="en-GB" dirty="0"/>
          </a:p>
          <a:p>
            <a:endParaRPr lang="en-GB" dirty="0"/>
          </a:p>
          <a:p>
            <a:r>
              <a:rPr lang="fr-FR" dirty="0"/>
              <a:t>Ajoutez une conversation entre le facilitateur et un participant :</a:t>
            </a:r>
          </a:p>
          <a:p>
            <a:endParaRPr lang="fr-FR" dirty="0"/>
          </a:p>
          <a:p>
            <a:r>
              <a:rPr lang="fr-FR" dirty="0"/>
              <a:t>Participant : L'un des principaux problèmes était que nous ne recevions pas les échantillons des laboratoires assez rapidement.</a:t>
            </a:r>
          </a:p>
          <a:p>
            <a:r>
              <a:rPr lang="fr-FR" dirty="0"/>
              <a:t>Facilitateur : Pourquoi est-ce arrivé?</a:t>
            </a:r>
          </a:p>
          <a:p>
            <a:r>
              <a:rPr lang="fr-FR" dirty="0"/>
              <a:t>Participant : Nous ne devions pas organiser le transport vers et depuis les laboratoires.</a:t>
            </a:r>
          </a:p>
          <a:p>
            <a:r>
              <a:rPr lang="fr-FR" dirty="0"/>
              <a:t>Facilitateur : Pourquoi, vous n'aviez pas de véhicules ? </a:t>
            </a:r>
          </a:p>
          <a:p>
            <a:r>
              <a:rPr lang="fr-FR" dirty="0"/>
              <a:t>Participant : Oui, nous avions des véhicules disponibles.</a:t>
            </a:r>
          </a:p>
          <a:p>
            <a:r>
              <a:rPr lang="fr-FR" dirty="0"/>
              <a:t>Facilitateur : Pourquoi ne pas les utiliser pour le transport?</a:t>
            </a:r>
          </a:p>
          <a:p>
            <a:r>
              <a:rPr lang="fr-FR" dirty="0"/>
              <a:t>Participant : Nous pourrions, mais ils n'avaient pas de carburant.</a:t>
            </a:r>
          </a:p>
          <a:p>
            <a:r>
              <a:rPr lang="fr-FR" dirty="0"/>
              <a:t>Facilitateur : Pourquoi ?</a:t>
            </a:r>
          </a:p>
          <a:p>
            <a:r>
              <a:rPr lang="fr-FR" dirty="0"/>
              <a:t>Participant : Les fonds n'ont pas été mis à disposition car la limite de la petite caisse était trop basse. </a:t>
            </a:r>
          </a:p>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19</a:t>
            </a:fld>
            <a:endParaRPr lang="en-US"/>
          </a:p>
        </p:txBody>
      </p:sp>
    </p:spTree>
    <p:extLst>
      <p:ext uri="{BB962C8B-B14F-4D97-AF65-F5344CB8AC3E}">
        <p14:creationId xmlns:p14="http://schemas.microsoft.com/office/powerpoint/2010/main" val="4121617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20</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21</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22</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23</a:t>
            </a:fld>
            <a:endParaRPr lang="en-US"/>
          </a:p>
        </p:txBody>
      </p:sp>
    </p:spTree>
    <p:extLst>
      <p:ext uri="{BB962C8B-B14F-4D97-AF65-F5344CB8AC3E}">
        <p14:creationId xmlns:p14="http://schemas.microsoft.com/office/powerpoint/2010/main" val="3547228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252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52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9032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37600" y="6356369"/>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FBDDC1B-56B9-984A-A939-2205548C6E6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053630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etitors">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8076158"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4"/>
          </p:nvPr>
        </p:nvSpPr>
        <p:spPr>
          <a:xfrm>
            <a:off x="1205191"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640675"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01218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B21D6E-BE26-411A-BFC1-F3811CFECCC3}"/>
              </a:ext>
            </a:extLst>
          </p:cNvPr>
          <p:cNvSpPr>
            <a:spLocks noGrp="1"/>
          </p:cNvSpPr>
          <p:nvPr>
            <p:ph type="title"/>
          </p:nvPr>
        </p:nvSpPr>
        <p:spPr/>
        <p:txBody>
          <a:bodyPr/>
          <a:lstStyle/>
          <a:p>
            <a:r>
              <a:rPr lang="fr-FR"/>
              <a:t>Modifiez le style du titre</a:t>
            </a:r>
            <a:endParaRPr lang="en-GB" dirty="0"/>
          </a:p>
        </p:txBody>
      </p:sp>
      <p:sp>
        <p:nvSpPr>
          <p:cNvPr id="3" name="Espace réservé du contenu 2">
            <a:extLst>
              <a:ext uri="{FF2B5EF4-FFF2-40B4-BE49-F238E27FC236}">
                <a16:creationId xmlns:a16="http://schemas.microsoft.com/office/drawing/2014/main" id="{AFB5AFF4-0714-4522-8093-26155F8D4FD1}"/>
              </a:ext>
            </a:extLst>
          </p:cNvPr>
          <p:cNvSpPr>
            <a:spLocks noGrp="1"/>
          </p:cNvSpPr>
          <p:nvPr>
            <p:ph idx="1"/>
          </p:nvPr>
        </p:nvSpPr>
        <p:spPr/>
        <p:txBody>
          <a:bodyPr/>
          <a:lstStyle>
            <a:lvl1pPr>
              <a:defRPr/>
            </a:lvl1pPr>
            <a:lvl2pPr>
              <a:defRPr>
                <a:latin typeface="Roboto" pitchFamily="2" charset="0"/>
                <a:ea typeface="Roboto" pitchFamily="2" charset="0"/>
              </a:defRPr>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2657761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EEA4F3-09EE-4D28-AA9A-D7F84CB64B40}"/>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3" name="Espace réservé du pied de page 2">
            <a:extLst>
              <a:ext uri="{FF2B5EF4-FFF2-40B4-BE49-F238E27FC236}">
                <a16:creationId xmlns:a16="http://schemas.microsoft.com/office/drawing/2014/main" id="{B1DC75FC-A33F-4092-ABCD-6E4C0ECD160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Espace réservé du numéro de diapositive 3">
            <a:extLst>
              <a:ext uri="{FF2B5EF4-FFF2-40B4-BE49-F238E27FC236}">
                <a16:creationId xmlns:a16="http://schemas.microsoft.com/office/drawing/2014/main" id="{3D34B7AF-1AFD-4306-BADC-7490DE58A7A1}"/>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5" name="Rectangle 4">
            <a:extLst>
              <a:ext uri="{FF2B5EF4-FFF2-40B4-BE49-F238E27FC236}">
                <a16:creationId xmlns:a16="http://schemas.microsoft.com/office/drawing/2014/main" id="{5BFA69A0-A08F-4351-817D-3671C2ED6053}"/>
              </a:ext>
            </a:extLst>
          </p:cNvPr>
          <p:cNvSpPr/>
          <p:nvPr/>
        </p:nvSpPr>
        <p:spPr>
          <a:xfrm>
            <a:off x="0" y="0"/>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
            <a:extLst>
              <a:ext uri="{FF2B5EF4-FFF2-40B4-BE49-F238E27FC236}">
                <a16:creationId xmlns:a16="http://schemas.microsoft.com/office/drawing/2014/main" id="{CA1D1640-77A0-413E-9B51-F1432B1F430B}"/>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9" name="Espace réservé du titre 1">
            <a:extLst>
              <a:ext uri="{FF2B5EF4-FFF2-40B4-BE49-F238E27FC236}">
                <a16:creationId xmlns:a16="http://schemas.microsoft.com/office/drawing/2014/main" id="{D781D896-8D4E-4362-94F2-448697A6BB5D}"/>
              </a:ext>
            </a:extLst>
          </p:cNvPr>
          <p:cNvSpPr>
            <a:spLocks noGrp="1"/>
          </p:cNvSpPr>
          <p:nvPr>
            <p:ph type="title"/>
          </p:nvPr>
        </p:nvSpPr>
        <p:spPr>
          <a:xfrm>
            <a:off x="326136" y="5438016"/>
            <a:ext cx="10515600" cy="702000"/>
          </a:xfrm>
          <a:prstGeom prst="rect">
            <a:avLst/>
          </a:prstGeom>
        </p:spPr>
        <p:txBody>
          <a:bodyPr vert="horz" lIns="91440" tIns="45720" rIns="91440" bIns="45720" rtlCol="0" anchor="ctr">
            <a:normAutofit/>
          </a:bodyPr>
          <a:lstStyle>
            <a:lvl1pPr>
              <a:defRPr sz="4000"/>
            </a:lvl1pPr>
          </a:lstStyle>
          <a:p>
            <a:r>
              <a:rPr lang="fr-FR"/>
              <a:t>Modifiez le style du titre</a:t>
            </a:r>
            <a:endParaRPr lang="en-GB" dirty="0"/>
          </a:p>
        </p:txBody>
      </p:sp>
    </p:spTree>
    <p:extLst>
      <p:ext uri="{BB962C8B-B14F-4D97-AF65-F5344CB8AC3E}">
        <p14:creationId xmlns:p14="http://schemas.microsoft.com/office/powerpoint/2010/main" val="84329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7915DB-13EE-4717-9759-F7A582A08EF1}"/>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5" name="Espace réservé du pied de page 4">
            <a:extLst>
              <a:ext uri="{FF2B5EF4-FFF2-40B4-BE49-F238E27FC236}">
                <a16:creationId xmlns:a16="http://schemas.microsoft.com/office/drawing/2014/main" id="{54E17B7E-2335-4CAA-81C5-97529116E36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Espace réservé du numéro de diapositive 5">
            <a:extLst>
              <a:ext uri="{FF2B5EF4-FFF2-40B4-BE49-F238E27FC236}">
                <a16:creationId xmlns:a16="http://schemas.microsoft.com/office/drawing/2014/main" id="{936BB5DB-A85E-4218-98E7-A9D22DA89100}"/>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7" name="Rectangle 6">
            <a:extLst>
              <a:ext uri="{FF2B5EF4-FFF2-40B4-BE49-F238E27FC236}">
                <a16:creationId xmlns:a16="http://schemas.microsoft.com/office/drawing/2014/main" id="{BC53AB8E-AA06-4218-A719-2877AE68CAB5}"/>
              </a:ext>
            </a:extLst>
          </p:cNvPr>
          <p:cNvSpPr/>
          <p:nvPr/>
        </p:nvSpPr>
        <p:spPr>
          <a:xfrm>
            <a:off x="0" y="-9525"/>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1">
            <a:extLst>
              <a:ext uri="{FF2B5EF4-FFF2-40B4-BE49-F238E27FC236}">
                <a16:creationId xmlns:a16="http://schemas.microsoft.com/office/drawing/2014/main" id="{6EB9E4FA-3BB8-4F87-AE4D-CA3E59946D7F}"/>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2" name="Titre 1">
            <a:extLst>
              <a:ext uri="{FF2B5EF4-FFF2-40B4-BE49-F238E27FC236}">
                <a16:creationId xmlns:a16="http://schemas.microsoft.com/office/drawing/2014/main" id="{D60CA68F-48D9-4BE7-A261-867224BD9FF1}"/>
              </a:ext>
            </a:extLst>
          </p:cNvPr>
          <p:cNvSpPr>
            <a:spLocks noGrp="1"/>
          </p:cNvSpPr>
          <p:nvPr>
            <p:ph type="title"/>
          </p:nvPr>
        </p:nvSpPr>
        <p:spPr>
          <a:xfrm>
            <a:off x="831850" y="1709739"/>
            <a:ext cx="10515600" cy="1065544"/>
          </a:xfrm>
        </p:spPr>
        <p:txBody>
          <a:bodyPr anchor="b">
            <a:normAutofit/>
          </a:bodyPr>
          <a:lstStyle>
            <a:lvl1pPr>
              <a:defRPr sz="4000"/>
            </a:lvl1pPr>
          </a:lstStyle>
          <a:p>
            <a:r>
              <a:rPr lang="fr-FR"/>
              <a:t>Modifiez le style du titre</a:t>
            </a:r>
            <a:endParaRPr lang="en-GB" dirty="0"/>
          </a:p>
        </p:txBody>
      </p:sp>
      <p:sp>
        <p:nvSpPr>
          <p:cNvPr id="3" name="Espace réservé du texte 2">
            <a:extLst>
              <a:ext uri="{FF2B5EF4-FFF2-40B4-BE49-F238E27FC236}">
                <a16:creationId xmlns:a16="http://schemas.microsoft.com/office/drawing/2014/main" id="{6039FF4C-7A9E-4F7C-8909-14E75C44ACB4}"/>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2561728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F82F9-3DCB-4B48-97B0-D9790ED1A578}"/>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D926A208-D9AF-4325-BB1F-D861CE0C556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p:txBody>
      </p:sp>
      <p:sp>
        <p:nvSpPr>
          <p:cNvPr id="4" name="Espace réservé du contenu 3">
            <a:extLst>
              <a:ext uri="{FF2B5EF4-FFF2-40B4-BE49-F238E27FC236}">
                <a16:creationId xmlns:a16="http://schemas.microsoft.com/office/drawing/2014/main" id="{42250083-7BBF-49C8-B970-8721C7D3FE87}"/>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p:txBody>
      </p:sp>
      <p:sp>
        <p:nvSpPr>
          <p:cNvPr id="5" name="Espace réservé de la date 4">
            <a:extLst>
              <a:ext uri="{FF2B5EF4-FFF2-40B4-BE49-F238E27FC236}">
                <a16:creationId xmlns:a16="http://schemas.microsoft.com/office/drawing/2014/main" id="{B8F07DD1-C95C-4D8B-A709-DD1128252513}"/>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6" name="Espace réservé du pied de page 5">
            <a:extLst>
              <a:ext uri="{FF2B5EF4-FFF2-40B4-BE49-F238E27FC236}">
                <a16:creationId xmlns:a16="http://schemas.microsoft.com/office/drawing/2014/main" id="{9ACCAB78-BBB5-4E63-A31C-618372A08AC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F1FE91F4-DE27-4739-B783-F89A1474DF05}"/>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26457258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50BE81-8F74-4823-AC6D-8AE7ACDF0D3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14BA6FB0-58BD-485D-8CEC-DE65DA0F95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3993C8B-6452-4E88-B1C3-0D42FDBF0AC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985C983A-133E-4A8C-A99B-3EA1F4C023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74774DF6-C49A-4E59-B44E-E33CBC9210C0}"/>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43B8A32-79EB-4F4A-A844-6FC7BAFAE5BA}"/>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8" name="Espace réservé du pied de page 7">
            <a:extLst>
              <a:ext uri="{FF2B5EF4-FFF2-40B4-BE49-F238E27FC236}">
                <a16:creationId xmlns:a16="http://schemas.microsoft.com/office/drawing/2014/main" id="{38F5FD67-A610-481F-A49A-D87A2440281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Espace réservé du numéro de diapositive 8">
            <a:extLst>
              <a:ext uri="{FF2B5EF4-FFF2-40B4-BE49-F238E27FC236}">
                <a16:creationId xmlns:a16="http://schemas.microsoft.com/office/drawing/2014/main" id="{990DE5F8-33AF-47B0-90DA-1C8AD9AA8103}"/>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3900602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CA34E-69E2-4B19-91F8-DB6B4FE55169}"/>
              </a:ext>
            </a:extLst>
          </p:cNvPr>
          <p:cNvSpPr>
            <a:spLocks noGrp="1"/>
          </p:cNvSpPr>
          <p:nvPr>
            <p:ph type="title"/>
          </p:nvPr>
        </p:nvSpPr>
        <p:spPr/>
        <p:txBody>
          <a:bodyPr/>
          <a:lstStyle/>
          <a:p>
            <a:r>
              <a:rPr lang="fr-FR"/>
              <a:t>Modifiez le style du titre</a:t>
            </a:r>
            <a:endParaRPr lang="en-GB" dirty="0"/>
          </a:p>
        </p:txBody>
      </p:sp>
      <p:sp>
        <p:nvSpPr>
          <p:cNvPr id="3" name="Espace réservé de la date 2">
            <a:extLst>
              <a:ext uri="{FF2B5EF4-FFF2-40B4-BE49-F238E27FC236}">
                <a16:creationId xmlns:a16="http://schemas.microsoft.com/office/drawing/2014/main" id="{E5B8A36F-A520-43EA-8647-9BF790B02C04}"/>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4" name="Espace réservé du pied de page 3">
            <a:extLst>
              <a:ext uri="{FF2B5EF4-FFF2-40B4-BE49-F238E27FC236}">
                <a16:creationId xmlns:a16="http://schemas.microsoft.com/office/drawing/2014/main" id="{332D55F2-EC01-43AB-B94C-403981A2B1D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Espace réservé du numéro de diapositive 4">
            <a:extLst>
              <a:ext uri="{FF2B5EF4-FFF2-40B4-BE49-F238E27FC236}">
                <a16:creationId xmlns:a16="http://schemas.microsoft.com/office/drawing/2014/main" id="{4F2FF857-D9CA-407F-BEE9-F77FF7204A3B}"/>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00462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7674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2560-28C5-45B1-AF16-85B39672FC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04D292A7-A84D-4BE3-AE91-D73B520F6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9A41AC1A-F701-4AE9-AE1A-777F224FA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B193CF9-EB6D-40A3-8EF8-824CCEC92C18}"/>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6" name="Espace réservé du pied de page 5">
            <a:extLst>
              <a:ext uri="{FF2B5EF4-FFF2-40B4-BE49-F238E27FC236}">
                <a16:creationId xmlns:a16="http://schemas.microsoft.com/office/drawing/2014/main" id="{C70D8C85-96B2-4E32-91AA-24FB10D7A81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2AC2ED17-CE2F-4728-8870-3C4C58FA3954}"/>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192559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1"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1" y="6356351"/>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7971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10874"/>
          </a:xfrm>
        </p:spPr>
        <p:txBody>
          <a:bodyPr/>
          <a:lstStyle/>
          <a:p>
            <a:r>
              <a:rPr lang="en-US"/>
              <a:t>Click to edit Master title style</a:t>
            </a:r>
            <a:endParaRPr lang="en-GB"/>
          </a:p>
        </p:txBody>
      </p:sp>
    </p:spTree>
    <p:extLst>
      <p:ext uri="{BB962C8B-B14F-4D97-AF65-F5344CB8AC3E}">
        <p14:creationId xmlns:p14="http://schemas.microsoft.com/office/powerpoint/2010/main" val="100930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B21D6E-BE26-411A-BFC1-F3811CFECCC3}"/>
              </a:ext>
            </a:extLst>
          </p:cNvPr>
          <p:cNvSpPr>
            <a:spLocks noGrp="1"/>
          </p:cNvSpPr>
          <p:nvPr>
            <p:ph type="title"/>
          </p:nvPr>
        </p:nvSpPr>
        <p:spPr/>
        <p:txBody>
          <a:bodyPr/>
          <a:lstStyle/>
          <a:p>
            <a:r>
              <a:rPr lang="fr-FR"/>
              <a:t>Modifiez le style du titre</a:t>
            </a:r>
            <a:endParaRPr lang="en-GB" dirty="0"/>
          </a:p>
        </p:txBody>
      </p:sp>
      <p:sp>
        <p:nvSpPr>
          <p:cNvPr id="3" name="Espace réservé du contenu 2">
            <a:extLst>
              <a:ext uri="{FF2B5EF4-FFF2-40B4-BE49-F238E27FC236}">
                <a16:creationId xmlns:a16="http://schemas.microsoft.com/office/drawing/2014/main" id="{AFB5AFF4-0714-4522-8093-26155F8D4FD1}"/>
              </a:ext>
            </a:extLst>
          </p:cNvPr>
          <p:cNvSpPr>
            <a:spLocks noGrp="1"/>
          </p:cNvSpPr>
          <p:nvPr>
            <p:ph idx="1"/>
          </p:nvPr>
        </p:nvSpPr>
        <p:spPr/>
        <p:txBody>
          <a:bodyPr/>
          <a:lstStyle>
            <a:lvl1pPr>
              <a:defRPr/>
            </a:lvl1pPr>
            <a:lvl2pPr>
              <a:defRPr>
                <a:latin typeface="Roboto" pitchFamily="2" charset="0"/>
                <a:ea typeface="Roboto" pitchFamily="2" charset="0"/>
              </a:defRPr>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1201245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EEA4F3-09EE-4D28-AA9A-D7F84CB64B40}"/>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3" name="Espace réservé du pied de page 2">
            <a:extLst>
              <a:ext uri="{FF2B5EF4-FFF2-40B4-BE49-F238E27FC236}">
                <a16:creationId xmlns:a16="http://schemas.microsoft.com/office/drawing/2014/main" id="{B1DC75FC-A33F-4092-ABCD-6E4C0ECD160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Espace réservé du numéro de diapositive 3">
            <a:extLst>
              <a:ext uri="{FF2B5EF4-FFF2-40B4-BE49-F238E27FC236}">
                <a16:creationId xmlns:a16="http://schemas.microsoft.com/office/drawing/2014/main" id="{3D34B7AF-1AFD-4306-BADC-7490DE58A7A1}"/>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5" name="Rectangle 4">
            <a:extLst>
              <a:ext uri="{FF2B5EF4-FFF2-40B4-BE49-F238E27FC236}">
                <a16:creationId xmlns:a16="http://schemas.microsoft.com/office/drawing/2014/main" id="{5BFA69A0-A08F-4351-817D-3671C2ED6053}"/>
              </a:ext>
            </a:extLst>
          </p:cNvPr>
          <p:cNvSpPr/>
          <p:nvPr/>
        </p:nvSpPr>
        <p:spPr>
          <a:xfrm>
            <a:off x="0" y="0"/>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
            <a:extLst>
              <a:ext uri="{FF2B5EF4-FFF2-40B4-BE49-F238E27FC236}">
                <a16:creationId xmlns:a16="http://schemas.microsoft.com/office/drawing/2014/main" id="{CA1D1640-77A0-413E-9B51-F1432B1F430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1387" y="113085"/>
            <a:ext cx="3329643" cy="842815"/>
          </a:xfrm>
          <a:prstGeom prst="rect">
            <a:avLst/>
          </a:prstGeom>
        </p:spPr>
      </p:pic>
      <p:sp>
        <p:nvSpPr>
          <p:cNvPr id="9" name="Espace réservé du titre 1">
            <a:extLst>
              <a:ext uri="{FF2B5EF4-FFF2-40B4-BE49-F238E27FC236}">
                <a16:creationId xmlns:a16="http://schemas.microsoft.com/office/drawing/2014/main" id="{D781D896-8D4E-4362-94F2-448697A6BB5D}"/>
              </a:ext>
            </a:extLst>
          </p:cNvPr>
          <p:cNvSpPr>
            <a:spLocks noGrp="1"/>
          </p:cNvSpPr>
          <p:nvPr>
            <p:ph type="title"/>
          </p:nvPr>
        </p:nvSpPr>
        <p:spPr>
          <a:xfrm>
            <a:off x="326136" y="5438016"/>
            <a:ext cx="10515600" cy="702000"/>
          </a:xfrm>
          <a:prstGeom prst="rect">
            <a:avLst/>
          </a:prstGeom>
        </p:spPr>
        <p:txBody>
          <a:bodyPr vert="horz" lIns="91440" tIns="45720" rIns="91440" bIns="45720" rtlCol="0" anchor="ctr">
            <a:normAutofit/>
          </a:bodyPr>
          <a:lstStyle>
            <a:lvl1pPr>
              <a:defRPr sz="4000"/>
            </a:lvl1pPr>
          </a:lstStyle>
          <a:p>
            <a:r>
              <a:rPr lang="fr-FR"/>
              <a:t>Modifiez le style du titre</a:t>
            </a:r>
            <a:endParaRPr lang="en-GB" dirty="0"/>
          </a:p>
        </p:txBody>
      </p:sp>
    </p:spTree>
    <p:extLst>
      <p:ext uri="{BB962C8B-B14F-4D97-AF65-F5344CB8AC3E}">
        <p14:creationId xmlns:p14="http://schemas.microsoft.com/office/powerpoint/2010/main" val="2593277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7915DB-13EE-4717-9759-F7A582A08EF1}"/>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5" name="Espace réservé du pied de page 4">
            <a:extLst>
              <a:ext uri="{FF2B5EF4-FFF2-40B4-BE49-F238E27FC236}">
                <a16:creationId xmlns:a16="http://schemas.microsoft.com/office/drawing/2014/main" id="{54E17B7E-2335-4CAA-81C5-97529116E36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Espace réservé du numéro de diapositive 5">
            <a:extLst>
              <a:ext uri="{FF2B5EF4-FFF2-40B4-BE49-F238E27FC236}">
                <a16:creationId xmlns:a16="http://schemas.microsoft.com/office/drawing/2014/main" id="{936BB5DB-A85E-4218-98E7-A9D22DA89100}"/>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7" name="Rectangle 6">
            <a:extLst>
              <a:ext uri="{FF2B5EF4-FFF2-40B4-BE49-F238E27FC236}">
                <a16:creationId xmlns:a16="http://schemas.microsoft.com/office/drawing/2014/main" id="{BC53AB8E-AA06-4218-A719-2877AE68CAB5}"/>
              </a:ext>
            </a:extLst>
          </p:cNvPr>
          <p:cNvSpPr/>
          <p:nvPr/>
        </p:nvSpPr>
        <p:spPr>
          <a:xfrm>
            <a:off x="0" y="-9525"/>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1">
            <a:extLst>
              <a:ext uri="{FF2B5EF4-FFF2-40B4-BE49-F238E27FC236}">
                <a16:creationId xmlns:a16="http://schemas.microsoft.com/office/drawing/2014/main" id="{6EB9E4FA-3BB8-4F87-AE4D-CA3E59946D7F}"/>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2" name="Titre 1">
            <a:extLst>
              <a:ext uri="{FF2B5EF4-FFF2-40B4-BE49-F238E27FC236}">
                <a16:creationId xmlns:a16="http://schemas.microsoft.com/office/drawing/2014/main" id="{D60CA68F-48D9-4BE7-A261-867224BD9FF1}"/>
              </a:ext>
            </a:extLst>
          </p:cNvPr>
          <p:cNvSpPr>
            <a:spLocks noGrp="1"/>
          </p:cNvSpPr>
          <p:nvPr>
            <p:ph type="title"/>
          </p:nvPr>
        </p:nvSpPr>
        <p:spPr>
          <a:xfrm>
            <a:off x="831850" y="1709739"/>
            <a:ext cx="10515600" cy="1065544"/>
          </a:xfrm>
        </p:spPr>
        <p:txBody>
          <a:bodyPr anchor="b">
            <a:normAutofit/>
          </a:bodyPr>
          <a:lstStyle>
            <a:lvl1pPr>
              <a:defRPr sz="4000"/>
            </a:lvl1pPr>
          </a:lstStyle>
          <a:p>
            <a:r>
              <a:rPr lang="fr-FR"/>
              <a:t>Modifiez le style du titre</a:t>
            </a:r>
            <a:endParaRPr lang="en-GB" dirty="0"/>
          </a:p>
        </p:txBody>
      </p:sp>
      <p:sp>
        <p:nvSpPr>
          <p:cNvPr id="3" name="Espace réservé du texte 2">
            <a:extLst>
              <a:ext uri="{FF2B5EF4-FFF2-40B4-BE49-F238E27FC236}">
                <a16:creationId xmlns:a16="http://schemas.microsoft.com/office/drawing/2014/main" id="{6039FF4C-7A9E-4F7C-8909-14E75C44ACB4}"/>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13524180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F82F9-3DCB-4B48-97B0-D9790ED1A578}"/>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D926A208-D9AF-4325-BB1F-D861CE0C556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p:txBody>
      </p:sp>
      <p:sp>
        <p:nvSpPr>
          <p:cNvPr id="4" name="Espace réservé du contenu 3">
            <a:extLst>
              <a:ext uri="{FF2B5EF4-FFF2-40B4-BE49-F238E27FC236}">
                <a16:creationId xmlns:a16="http://schemas.microsoft.com/office/drawing/2014/main" id="{42250083-7BBF-49C8-B970-8721C7D3FE87}"/>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p:txBody>
      </p:sp>
      <p:sp>
        <p:nvSpPr>
          <p:cNvPr id="5" name="Espace réservé de la date 4">
            <a:extLst>
              <a:ext uri="{FF2B5EF4-FFF2-40B4-BE49-F238E27FC236}">
                <a16:creationId xmlns:a16="http://schemas.microsoft.com/office/drawing/2014/main" id="{B8F07DD1-C95C-4D8B-A709-DD1128252513}"/>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6" name="Espace réservé du pied de page 5">
            <a:extLst>
              <a:ext uri="{FF2B5EF4-FFF2-40B4-BE49-F238E27FC236}">
                <a16:creationId xmlns:a16="http://schemas.microsoft.com/office/drawing/2014/main" id="{9ACCAB78-BBB5-4E63-A31C-618372A08AC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F1FE91F4-DE27-4739-B783-F89A1474DF05}"/>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8269022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50BE81-8F74-4823-AC6D-8AE7ACDF0D3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14BA6FB0-58BD-485D-8CEC-DE65DA0F95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3993C8B-6452-4E88-B1C3-0D42FDBF0AC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985C983A-133E-4A8C-A99B-3EA1F4C023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74774DF6-C49A-4E59-B44E-E33CBC9210C0}"/>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43B8A32-79EB-4F4A-A844-6FC7BAFAE5BA}"/>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8" name="Espace réservé du pied de page 7">
            <a:extLst>
              <a:ext uri="{FF2B5EF4-FFF2-40B4-BE49-F238E27FC236}">
                <a16:creationId xmlns:a16="http://schemas.microsoft.com/office/drawing/2014/main" id="{38F5FD67-A610-481F-A49A-D87A2440281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Espace réservé du numéro de diapositive 8">
            <a:extLst>
              <a:ext uri="{FF2B5EF4-FFF2-40B4-BE49-F238E27FC236}">
                <a16:creationId xmlns:a16="http://schemas.microsoft.com/office/drawing/2014/main" id="{990DE5F8-33AF-47B0-90DA-1C8AD9AA8103}"/>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9776063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CA34E-69E2-4B19-91F8-DB6B4FE55169}"/>
              </a:ext>
            </a:extLst>
          </p:cNvPr>
          <p:cNvSpPr>
            <a:spLocks noGrp="1"/>
          </p:cNvSpPr>
          <p:nvPr>
            <p:ph type="title"/>
          </p:nvPr>
        </p:nvSpPr>
        <p:spPr/>
        <p:txBody>
          <a:bodyPr/>
          <a:lstStyle/>
          <a:p>
            <a:r>
              <a:rPr lang="fr-FR"/>
              <a:t>Modifiez le style du titre</a:t>
            </a:r>
            <a:endParaRPr lang="en-GB" dirty="0"/>
          </a:p>
        </p:txBody>
      </p:sp>
      <p:sp>
        <p:nvSpPr>
          <p:cNvPr id="3" name="Espace réservé de la date 2">
            <a:extLst>
              <a:ext uri="{FF2B5EF4-FFF2-40B4-BE49-F238E27FC236}">
                <a16:creationId xmlns:a16="http://schemas.microsoft.com/office/drawing/2014/main" id="{E5B8A36F-A520-43EA-8647-9BF790B02C04}"/>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4" name="Espace réservé du pied de page 3">
            <a:extLst>
              <a:ext uri="{FF2B5EF4-FFF2-40B4-BE49-F238E27FC236}">
                <a16:creationId xmlns:a16="http://schemas.microsoft.com/office/drawing/2014/main" id="{332D55F2-EC01-43AB-B94C-403981A2B1D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Espace réservé du numéro de diapositive 4">
            <a:extLst>
              <a:ext uri="{FF2B5EF4-FFF2-40B4-BE49-F238E27FC236}">
                <a16:creationId xmlns:a16="http://schemas.microsoft.com/office/drawing/2014/main" id="{4F2FF857-D9CA-407F-BEE9-F77FF7204A3B}"/>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7635245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2560-28C5-45B1-AF16-85B39672FC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04D292A7-A84D-4BE3-AE91-D73B520F6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9A41AC1A-F701-4AE9-AE1A-777F224FA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B193CF9-EB6D-40A3-8EF8-824CCEC92C18}"/>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09/09/2020</a:t>
            </a:fld>
            <a:endParaRPr lang="en-GB"/>
          </a:p>
        </p:txBody>
      </p:sp>
      <p:sp>
        <p:nvSpPr>
          <p:cNvPr id="6" name="Espace réservé du pied de page 5">
            <a:extLst>
              <a:ext uri="{FF2B5EF4-FFF2-40B4-BE49-F238E27FC236}">
                <a16:creationId xmlns:a16="http://schemas.microsoft.com/office/drawing/2014/main" id="{C70D8C85-96B2-4E32-91AA-24FB10D7A81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2AC2ED17-CE2F-4728-8870-3C4C58FA3954}"/>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482951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9508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1"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1" y="6356351"/>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65788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10874"/>
          </a:xfrm>
        </p:spPr>
        <p:txBody>
          <a:bodyPr/>
          <a:lstStyle/>
          <a:p>
            <a:r>
              <a:rPr lang="en-US"/>
              <a:t>Click to edit Master title style</a:t>
            </a:r>
            <a:endParaRPr lang="en-GB"/>
          </a:p>
        </p:txBody>
      </p:sp>
    </p:spTree>
    <p:extLst>
      <p:ext uri="{BB962C8B-B14F-4D97-AF65-F5344CB8AC3E}">
        <p14:creationId xmlns:p14="http://schemas.microsoft.com/office/powerpoint/2010/main" val="423787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5629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498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34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43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15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9/9/2020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6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gif"/><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1.gif"/><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912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9223E2B-279A-4BC4-B2E6-BD05DECFDFFC}"/>
              </a:ext>
            </a:extLst>
          </p:cNvPr>
          <p:cNvSpPr>
            <a:spLocks noGrp="1"/>
          </p:cNvSpPr>
          <p:nvPr>
            <p:ph type="body" idx="1"/>
          </p:nvPr>
        </p:nvSpPr>
        <p:spPr>
          <a:xfrm>
            <a:off x="838200" y="1228205"/>
            <a:ext cx="10515600" cy="4351338"/>
          </a:xfrm>
          <a:prstGeom prst="rect">
            <a:avLst/>
          </a:prstGeom>
        </p:spPr>
        <p:txBody>
          <a:bodyPr vert="horz" lIns="91440" tIns="45720" rIns="91440" bIns="45720" rtlCol="0">
            <a:normAutofit/>
          </a:bodyPr>
          <a:lstStyle/>
          <a:p>
            <a:pPr lvl="0"/>
            <a:endParaRPr lang="fr-FR" dirty="0"/>
          </a:p>
          <a:p>
            <a:pPr lvl="2"/>
            <a:endParaRPr lang="fr-FR" dirty="0"/>
          </a:p>
        </p:txBody>
      </p:sp>
      <p:sp>
        <p:nvSpPr>
          <p:cNvPr id="11" name="TextBox 6">
            <a:extLst>
              <a:ext uri="{FF2B5EF4-FFF2-40B4-BE49-F238E27FC236}">
                <a16:creationId xmlns:a16="http://schemas.microsoft.com/office/drawing/2014/main" id="{2E8AF0BA-D660-4568-82CA-4734F0A72A20}"/>
              </a:ext>
            </a:extLst>
          </p:cNvPr>
          <p:cNvSpPr txBox="1"/>
          <p:nvPr/>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After Action Review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fld id="{06EF6311-959C-416E-8381-83B18966FFAB}" type="datetime7">
              <a:rPr kumimoji="0" lang="en-GB"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Sep-20</a:t>
            </a:fld>
            <a:r>
              <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p:txBody>
      </p:sp>
      <p:pic>
        <p:nvPicPr>
          <p:cNvPr id="12" name="Picture 2">
            <a:extLst>
              <a:ext uri="{FF2B5EF4-FFF2-40B4-BE49-F238E27FC236}">
                <a16:creationId xmlns:a16="http://schemas.microsoft.com/office/drawing/2014/main" id="{ADB22092-B1DC-470E-A26A-D3D7A9B1538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
        <p:nvSpPr>
          <p:cNvPr id="13" name="Title 4">
            <a:extLst>
              <a:ext uri="{FF2B5EF4-FFF2-40B4-BE49-F238E27FC236}">
                <a16:creationId xmlns:a16="http://schemas.microsoft.com/office/drawing/2014/main" id="{30EC3AA1-A488-4CEA-8648-F6CBBAA16ABB}"/>
              </a:ext>
            </a:extLst>
          </p:cNvPr>
          <p:cNvSpPr txBox="1">
            <a:spLocks/>
          </p:cNvSpPr>
          <p:nvPr/>
        </p:nvSpPr>
        <p:spPr>
          <a:xfrm>
            <a:off x="1587" y="0"/>
            <a:ext cx="12190413" cy="783771"/>
          </a:xfrm>
          <a:prstGeom prst="rect">
            <a:avLst/>
          </a:prstGeom>
          <a:solidFill>
            <a:srgbClr val="0070C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spc="-220" dirty="0">
              <a:solidFill>
                <a:schemeClr val="bg1"/>
              </a:solidFill>
              <a:latin typeface="Roboto Cn" pitchFamily="2" charset="0"/>
              <a:ea typeface="Roboto Cn" pitchFamily="2" charset="0"/>
              <a:cs typeface="Arial" panose="020B0604020202020204" pitchFamily="34" charset="0"/>
            </a:endParaRPr>
          </a:p>
        </p:txBody>
      </p:sp>
      <p:sp>
        <p:nvSpPr>
          <p:cNvPr id="2" name="Espace réservé du titre 1">
            <a:extLst>
              <a:ext uri="{FF2B5EF4-FFF2-40B4-BE49-F238E27FC236}">
                <a16:creationId xmlns:a16="http://schemas.microsoft.com/office/drawing/2014/main" id="{B806A787-5189-4DF7-94D1-FD6924534CB1}"/>
              </a:ext>
            </a:extLst>
          </p:cNvPr>
          <p:cNvSpPr>
            <a:spLocks noGrp="1"/>
          </p:cNvSpPr>
          <p:nvPr>
            <p:ph type="title"/>
          </p:nvPr>
        </p:nvSpPr>
        <p:spPr>
          <a:xfrm>
            <a:off x="838200" y="40885"/>
            <a:ext cx="10515600" cy="702000"/>
          </a:xfrm>
          <a:prstGeom prst="rect">
            <a:avLst/>
          </a:prstGeom>
        </p:spPr>
        <p:txBody>
          <a:bodyPr vert="horz" lIns="91440" tIns="45720" rIns="91440" bIns="45720" rtlCol="0" anchor="ctr">
            <a:normAutofit/>
          </a:bodyPr>
          <a:lstStyle/>
          <a:p>
            <a:endParaRPr lang="en-GB" dirty="0"/>
          </a:p>
        </p:txBody>
      </p:sp>
      <p:sp>
        <p:nvSpPr>
          <p:cNvPr id="8" name="TextBox 6">
            <a:extLst>
              <a:ext uri="{FF2B5EF4-FFF2-40B4-BE49-F238E27FC236}">
                <a16:creationId xmlns:a16="http://schemas.microsoft.com/office/drawing/2014/main" id="{9CD1F8C2-E926-4C70-A286-BDC2D1D73D9F}"/>
              </a:ext>
            </a:extLst>
          </p:cNvPr>
          <p:cNvSpPr txBox="1"/>
          <p:nvPr userDrawn="1"/>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fr-FR"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ORGANISATION MONDIALE DE LA SANTÉ</a:t>
            </a: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Revue Intra-Action (RIA) de la COVID-19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a:t>
            </a:r>
            <a:r>
              <a:rPr kumimoji="0" lang="en-GB" sz="11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oût</a:t>
            </a:r>
            <a:r>
              <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2020)</a:t>
            </a:r>
          </a:p>
        </p:txBody>
      </p:sp>
      <p:pic>
        <p:nvPicPr>
          <p:cNvPr id="9" name="Picture 2">
            <a:extLst>
              <a:ext uri="{FF2B5EF4-FFF2-40B4-BE49-F238E27FC236}">
                <a16:creationId xmlns:a16="http://schemas.microsoft.com/office/drawing/2014/main" id="{5EF4C224-7E63-4CD6-90C4-8DEB19405C4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Tree>
    <p:extLst>
      <p:ext uri="{BB962C8B-B14F-4D97-AF65-F5344CB8AC3E}">
        <p14:creationId xmlns:p14="http://schemas.microsoft.com/office/powerpoint/2010/main" val="29646551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txStyles>
    <p:titleStyle>
      <a:lvl1pPr algn="l" defTabSz="914400" rtl="0" eaLnBrk="1" latinLnBrk="0" hangingPunct="1">
        <a:lnSpc>
          <a:spcPct val="90000"/>
        </a:lnSpc>
        <a:spcBef>
          <a:spcPct val="0"/>
        </a:spcBef>
        <a:buNone/>
        <a:defRPr sz="3600" b="1" kern="1200">
          <a:solidFill>
            <a:schemeClr val="bg1"/>
          </a:solidFill>
          <a:latin typeface="Roboto Cn" pitchFamily="2" charset="0"/>
          <a:ea typeface="Roboto Cn"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9223E2B-279A-4BC4-B2E6-BD05DECFDFFC}"/>
              </a:ext>
            </a:extLst>
          </p:cNvPr>
          <p:cNvSpPr>
            <a:spLocks noGrp="1"/>
          </p:cNvSpPr>
          <p:nvPr>
            <p:ph type="body" idx="1"/>
          </p:nvPr>
        </p:nvSpPr>
        <p:spPr>
          <a:xfrm>
            <a:off x="838200" y="1228205"/>
            <a:ext cx="10515600" cy="4351338"/>
          </a:xfrm>
          <a:prstGeom prst="rect">
            <a:avLst/>
          </a:prstGeom>
        </p:spPr>
        <p:txBody>
          <a:bodyPr vert="horz" lIns="91440" tIns="45720" rIns="91440" bIns="45720" rtlCol="0">
            <a:normAutofit/>
          </a:bodyPr>
          <a:lstStyle/>
          <a:p>
            <a:pPr lvl="0"/>
            <a:endParaRPr lang="fr-FR" dirty="0"/>
          </a:p>
          <a:p>
            <a:pPr lvl="2"/>
            <a:endParaRPr lang="fr-FR" dirty="0"/>
          </a:p>
        </p:txBody>
      </p:sp>
      <p:sp>
        <p:nvSpPr>
          <p:cNvPr id="11" name="TextBox 6">
            <a:extLst>
              <a:ext uri="{FF2B5EF4-FFF2-40B4-BE49-F238E27FC236}">
                <a16:creationId xmlns:a16="http://schemas.microsoft.com/office/drawing/2014/main" id="{2E8AF0BA-D660-4568-82CA-4734F0A72A20}"/>
              </a:ext>
            </a:extLst>
          </p:cNvPr>
          <p:cNvSpPr txBox="1"/>
          <p:nvPr/>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After Action Review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fld id="{06EF6311-959C-416E-8381-83B18966FFAB}" type="datetime7">
              <a:rPr kumimoji="0" lang="en-GB"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Sep-20</a:t>
            </a:fld>
            <a:r>
              <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p:txBody>
      </p:sp>
      <p:pic>
        <p:nvPicPr>
          <p:cNvPr id="12" name="Picture 2">
            <a:extLst>
              <a:ext uri="{FF2B5EF4-FFF2-40B4-BE49-F238E27FC236}">
                <a16:creationId xmlns:a16="http://schemas.microsoft.com/office/drawing/2014/main" id="{ADB22092-B1DC-470E-A26A-D3D7A9B1538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
        <p:nvSpPr>
          <p:cNvPr id="13" name="Title 4">
            <a:extLst>
              <a:ext uri="{FF2B5EF4-FFF2-40B4-BE49-F238E27FC236}">
                <a16:creationId xmlns:a16="http://schemas.microsoft.com/office/drawing/2014/main" id="{30EC3AA1-A488-4CEA-8648-F6CBBAA16ABB}"/>
              </a:ext>
            </a:extLst>
          </p:cNvPr>
          <p:cNvSpPr txBox="1">
            <a:spLocks/>
          </p:cNvSpPr>
          <p:nvPr/>
        </p:nvSpPr>
        <p:spPr>
          <a:xfrm>
            <a:off x="1587" y="0"/>
            <a:ext cx="12190413" cy="783771"/>
          </a:xfrm>
          <a:prstGeom prst="rect">
            <a:avLst/>
          </a:prstGeom>
          <a:solidFill>
            <a:srgbClr val="0070C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spc="-220" dirty="0">
              <a:solidFill>
                <a:schemeClr val="bg1"/>
              </a:solidFill>
              <a:latin typeface="Roboto Cn" pitchFamily="2" charset="0"/>
              <a:ea typeface="Roboto Cn" pitchFamily="2" charset="0"/>
              <a:cs typeface="Arial" panose="020B0604020202020204" pitchFamily="34" charset="0"/>
            </a:endParaRPr>
          </a:p>
        </p:txBody>
      </p:sp>
      <p:sp>
        <p:nvSpPr>
          <p:cNvPr id="2" name="Espace réservé du titre 1">
            <a:extLst>
              <a:ext uri="{FF2B5EF4-FFF2-40B4-BE49-F238E27FC236}">
                <a16:creationId xmlns:a16="http://schemas.microsoft.com/office/drawing/2014/main" id="{B806A787-5189-4DF7-94D1-FD6924534CB1}"/>
              </a:ext>
            </a:extLst>
          </p:cNvPr>
          <p:cNvSpPr>
            <a:spLocks noGrp="1"/>
          </p:cNvSpPr>
          <p:nvPr>
            <p:ph type="title"/>
          </p:nvPr>
        </p:nvSpPr>
        <p:spPr>
          <a:xfrm>
            <a:off x="838200" y="40885"/>
            <a:ext cx="10515600" cy="702000"/>
          </a:xfrm>
          <a:prstGeom prst="rect">
            <a:avLst/>
          </a:prstGeom>
        </p:spPr>
        <p:txBody>
          <a:bodyPr vert="horz" lIns="91440" tIns="45720" rIns="91440" bIns="45720" rtlCol="0" anchor="ctr">
            <a:normAutofit/>
          </a:bodyPr>
          <a:lstStyle/>
          <a:p>
            <a:endParaRPr lang="en-GB" dirty="0"/>
          </a:p>
        </p:txBody>
      </p:sp>
      <p:sp>
        <p:nvSpPr>
          <p:cNvPr id="8" name="TextBox 6">
            <a:extLst>
              <a:ext uri="{FF2B5EF4-FFF2-40B4-BE49-F238E27FC236}">
                <a16:creationId xmlns:a16="http://schemas.microsoft.com/office/drawing/2014/main" id="{9CD1F8C2-E926-4C70-A286-BDC2D1D73D9F}"/>
              </a:ext>
            </a:extLst>
          </p:cNvPr>
          <p:cNvSpPr txBox="1"/>
          <p:nvPr userDrawn="1"/>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Country COVID-19 Intra-Action Review (IAR)	SLIDE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endPar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9" name="Picture 2">
            <a:extLst>
              <a:ext uri="{FF2B5EF4-FFF2-40B4-BE49-F238E27FC236}">
                <a16:creationId xmlns:a16="http://schemas.microsoft.com/office/drawing/2014/main" id="{5EF4C224-7E63-4CD6-90C4-8DEB19405C4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Tree>
    <p:extLst>
      <p:ext uri="{BB962C8B-B14F-4D97-AF65-F5344CB8AC3E}">
        <p14:creationId xmlns:p14="http://schemas.microsoft.com/office/powerpoint/2010/main" val="202850234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txStyles>
    <p:titleStyle>
      <a:lvl1pPr algn="l" defTabSz="914400" rtl="0" eaLnBrk="1" latinLnBrk="0" hangingPunct="1">
        <a:lnSpc>
          <a:spcPct val="90000"/>
        </a:lnSpc>
        <a:spcBef>
          <a:spcPct val="0"/>
        </a:spcBef>
        <a:buNone/>
        <a:defRPr sz="3600" b="1" kern="1200">
          <a:solidFill>
            <a:schemeClr val="bg1"/>
          </a:solidFill>
          <a:latin typeface="Roboto Cn" pitchFamily="2" charset="0"/>
          <a:ea typeface="Roboto Cn"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nc-sa/3.0/igo/deed.fr" TargetMode="Externa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image" Target="../media/image31.svg"/><Relationship Id="rId4" Type="http://schemas.openxmlformats.org/officeDocument/2006/relationships/image" Target="../media/image33.sv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8.png"/><Relationship Id="rId7" Type="http://schemas.openxmlformats.org/officeDocument/2006/relationships/image" Target="../media/image35.svg"/><Relationship Id="rId12" Type="http://schemas.openxmlformats.org/officeDocument/2006/relationships/image" Target="../media/image31.sv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34.png"/><Relationship Id="rId11" Type="http://schemas.openxmlformats.org/officeDocument/2006/relationships/image" Target="../media/image30.png"/><Relationship Id="rId5" Type="http://schemas.openxmlformats.org/officeDocument/2006/relationships/image" Target="../media/image37.svg"/><Relationship Id="rId10" Type="http://schemas.openxmlformats.org/officeDocument/2006/relationships/image" Target="../media/image39.gif"/><Relationship Id="rId4" Type="http://schemas.openxmlformats.org/officeDocument/2006/relationships/image" Target="../media/image36.png"/><Relationship Id="rId9" Type="http://schemas.openxmlformats.org/officeDocument/2006/relationships/image" Target="../media/image33.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26.xml.rels><?xml version="1.0" encoding="UTF-8" standalone="yes"?>
<Relationships xmlns="http://schemas.openxmlformats.org/package/2006/relationships"><Relationship Id="rId3" Type="http://schemas.openxmlformats.org/officeDocument/2006/relationships/image" Target="../media/image41.gif"/><Relationship Id="rId7"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29.sv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44.png"/><Relationship Id="rId4" Type="http://schemas.openxmlformats.org/officeDocument/2006/relationships/image" Target="../media/image29.sv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45.png"/><Relationship Id="rId4" Type="http://schemas.openxmlformats.org/officeDocument/2006/relationships/image" Target="../media/image29.svg"/></Relationships>
</file>

<file path=ppt/slides/_rels/slide29.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14.xml"/><Relationship Id="rId5" Type="http://schemas.openxmlformats.org/officeDocument/2006/relationships/image" Target="../media/image31.sv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455447-533B-4E15-A372-317011EEB1A6}"/>
              </a:ext>
            </a:extLst>
          </p:cNvPr>
          <p:cNvSpPr>
            <a:spLocks noGrp="1"/>
          </p:cNvSpPr>
          <p:nvPr>
            <p:ph type="title"/>
          </p:nvPr>
        </p:nvSpPr>
        <p:spPr>
          <a:xfrm>
            <a:off x="0" y="1699592"/>
            <a:ext cx="12192000" cy="5158408"/>
          </a:xfrm>
          <a:solidFill>
            <a:schemeClr val="bg1"/>
          </a:solidFill>
        </p:spPr>
        <p:txBody>
          <a:bodyPr>
            <a:normAutofit/>
          </a:bodyPr>
          <a:lstStyle/>
          <a:p>
            <a:pPr marL="180000" indent="-180000">
              <a:lnSpc>
                <a:spcPct val="107000"/>
              </a:lnSpc>
              <a:spcAft>
                <a:spcPts val="800"/>
              </a:spcAft>
            </a:pP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b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fr-FR" sz="2700" b="1" dirty="0">
                <a:solidFill>
                  <a:srgbClr val="000000"/>
                </a:solidFill>
                <a:effectLst/>
                <a:latin typeface="Arial Narrow" panose="020B0606020202030204" pitchFamily="34" charset="0"/>
                <a:ea typeface="Calibri" panose="020F0502020204030204" pitchFamily="34" charset="0"/>
                <a:cs typeface="Calibri" panose="020F0502020204030204" pitchFamily="34" charset="0"/>
              </a:rPr>
              <a:t>Revue intra-action (RIA) de la COVID-19 </a:t>
            </a:r>
            <a:r>
              <a:rPr lang="en-US" sz="2700" b="1" dirty="0">
                <a:solidFill>
                  <a:schemeClr val="tx1"/>
                </a:solidFill>
                <a:effectLst/>
                <a:latin typeface="Arial Narrow" panose="020B0606020202030204" pitchFamily="34" charset="0"/>
                <a:ea typeface="Tahoma" panose="020B0604030504040204" pitchFamily="34" charset="0"/>
                <a:cs typeface="Tahoma" panose="020B0604030504040204" pitchFamily="34" charset="0"/>
              </a:rPr>
              <a:t>: </a:t>
            </a:r>
            <a:r>
              <a:rPr lang="en-US" sz="2700" b="1" dirty="0" err="1">
                <a:solidFill>
                  <a:schemeClr val="tx1"/>
                </a:solidFill>
                <a:effectLst/>
                <a:latin typeface="Arial Narrow" panose="020B0606020202030204" pitchFamily="34" charset="0"/>
                <a:ea typeface="Tahoma" panose="020B0604030504040204" pitchFamily="34" charset="0"/>
                <a:cs typeface="Tahoma" panose="020B0604030504040204" pitchFamily="34" charset="0"/>
              </a:rPr>
              <a:t>Présentation</a:t>
            </a:r>
            <a:r>
              <a:rPr lang="en-US" sz="2700" b="1" dirty="0">
                <a:solidFill>
                  <a:schemeClr val="tx1"/>
                </a:solidFill>
                <a:effectLst/>
                <a:latin typeface="Arial Narrow" panose="020B0606020202030204" pitchFamily="34" charset="0"/>
                <a:ea typeface="Tahoma" panose="020B0604030504040204" pitchFamily="34" charset="0"/>
                <a:cs typeface="Tahoma" panose="020B0604030504040204" pitchFamily="34" charset="0"/>
              </a:rPr>
              <a:t> </a:t>
            </a:r>
            <a:r>
              <a:rPr lang="en-US" sz="2700" b="1" dirty="0" err="1">
                <a:solidFill>
                  <a:schemeClr val="tx1"/>
                </a:solidFill>
                <a:effectLst/>
                <a:latin typeface="Arial Narrow" panose="020B0606020202030204" pitchFamily="34" charset="0"/>
                <a:ea typeface="Tahoma" panose="020B0604030504040204" pitchFamily="34" charset="0"/>
                <a:cs typeface="Tahoma" panose="020B0604030504040204" pitchFamily="34" charset="0"/>
              </a:rPr>
              <a:t>générique</a:t>
            </a:r>
            <a:r>
              <a:rPr lang="en-US" sz="2700" b="1" dirty="0">
                <a:solidFill>
                  <a:schemeClr val="tx1"/>
                </a:solidFill>
                <a:effectLst/>
                <a:latin typeface="Arial Narrow" panose="020B0606020202030204" pitchFamily="34" charset="0"/>
                <a:ea typeface="Tahoma" panose="020B0604030504040204" pitchFamily="34" charset="0"/>
                <a:cs typeface="Tahoma" panose="020B0604030504040204" pitchFamily="34" charset="0"/>
              </a:rPr>
              <a:t>, 23 </a:t>
            </a:r>
            <a:r>
              <a:rPr lang="en-US" sz="2700" b="1" dirty="0" err="1">
                <a:solidFill>
                  <a:schemeClr val="tx1"/>
                </a:solidFill>
                <a:effectLst/>
                <a:latin typeface="Arial Narrow" panose="020B0606020202030204" pitchFamily="34" charset="0"/>
                <a:ea typeface="Tahoma" panose="020B0604030504040204" pitchFamily="34" charset="0"/>
                <a:cs typeface="Tahoma" panose="020B0604030504040204" pitchFamily="34" charset="0"/>
              </a:rPr>
              <a:t>juillet</a:t>
            </a:r>
            <a:r>
              <a:rPr lang="en-US" sz="2700" b="1" dirty="0">
                <a:solidFill>
                  <a:schemeClr val="tx1"/>
                </a:solidFill>
                <a:effectLst/>
                <a:latin typeface="Arial Narrow" panose="020B0606020202030204" pitchFamily="34" charset="0"/>
                <a:ea typeface="Tahoma" panose="020B0604030504040204" pitchFamily="34" charset="0"/>
                <a:cs typeface="Tahoma" panose="020B0604030504040204" pitchFamily="34" charset="0"/>
              </a:rPr>
              <a:t> 2020</a:t>
            </a:r>
            <a:br>
              <a:rPr lang="en-GB" sz="1800" dirty="0">
                <a:solidFill>
                  <a:schemeClr val="tx1"/>
                </a:solidFill>
                <a:effectLst/>
                <a:latin typeface="Times New Roman" panose="02020603050405020304" pitchFamily="18" charset="0"/>
                <a:ea typeface="Tahoma" panose="020B0604030504040204" pitchFamily="34" charset="0"/>
                <a:cs typeface="Tahoma" panose="020B0604030504040204" pitchFamily="34" charset="0"/>
              </a:rPr>
            </a:b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fr-FR"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Organisation mondiale de la Santé 2020. Certains droits réservés. La présente publication est disponible</a:t>
            </a:r>
            <a:br>
              <a:rPr lang="fr-FR"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fr-FR"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sous la licence </a:t>
            </a:r>
            <a:r>
              <a:rPr lang="fr-FR" sz="1600" b="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CC BY-NC-SA 3.0 IGO</a:t>
            </a:r>
            <a:r>
              <a:rPr lang="fr-FR"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t>
            </a: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en-US" sz="1600" dirty="0">
                <a:solidFill>
                  <a:schemeClr val="tx1"/>
                </a:solidFill>
                <a:effectLst/>
                <a:latin typeface="Arial" panose="020B0604020202020204" pitchFamily="34" charset="0"/>
                <a:ea typeface="Tahoma" panose="020B0604030504040204" pitchFamily="34" charset="0"/>
                <a:cs typeface="Arial" panose="020B0604020202020204" pitchFamily="34" charset="0"/>
              </a:rPr>
              <a:t> </a:t>
            </a:r>
            <a:br>
              <a:rPr lang="en-GB" sz="1600" dirty="0">
                <a:solidFill>
                  <a:schemeClr val="tx1"/>
                </a:solidFill>
                <a:effectLst/>
                <a:latin typeface="Arial" panose="020B0604020202020204" pitchFamily="34" charset="0"/>
                <a:ea typeface="Tahoma" panose="020B0604030504040204" pitchFamily="34" charset="0"/>
                <a:cs typeface="Arial" panose="020B0604020202020204" pitchFamily="34" charset="0"/>
              </a:rPr>
            </a:br>
            <a:r>
              <a:rPr lang="en-GB" sz="1600" dirty="0">
                <a:solidFill>
                  <a:schemeClr val="tx1"/>
                </a:solidFill>
                <a:effectLst/>
                <a:latin typeface="Arial" panose="020B0604020202020204" pitchFamily="34" charset="0"/>
                <a:ea typeface="Tahoma" panose="020B0604030504040204" pitchFamily="34" charset="0"/>
                <a:cs typeface="Arial" panose="020B0604020202020204" pitchFamily="34" charset="0"/>
              </a:rPr>
              <a:t>    </a:t>
            </a:r>
            <a:r>
              <a:rPr lang="en-US" sz="1600" b="0" dirty="0">
                <a:solidFill>
                  <a:schemeClr val="tx1"/>
                </a:solidFill>
                <a:effectLst/>
                <a:latin typeface="Arial" panose="020B0604020202020204" pitchFamily="34" charset="0"/>
                <a:ea typeface="Tahoma" panose="020B0604030504040204" pitchFamily="34" charset="0"/>
                <a:cs typeface="Arial" panose="020B0604020202020204" pitchFamily="34" charset="0"/>
              </a:rPr>
              <a:t>WHO reference number: </a:t>
            </a:r>
            <a:r>
              <a:rPr lang="en-US" sz="1600" b="0" dirty="0">
                <a:solidFill>
                  <a:srgbClr val="0000FF"/>
                </a:solidFill>
                <a:effectLst/>
                <a:latin typeface="Arial" panose="020B0604020202020204" pitchFamily="34" charset="0"/>
                <a:ea typeface="Tahoma" panose="020B0604030504040204" pitchFamily="34" charset="0"/>
                <a:cs typeface="Arial" panose="020B0604020202020204" pitchFamily="34" charset="0"/>
              </a:rPr>
              <a:t>WHO/2019-nCoV/</a:t>
            </a:r>
            <a:r>
              <a:rPr lang="en-US" sz="1600" b="0" dirty="0" err="1">
                <a:solidFill>
                  <a:srgbClr val="0000FF"/>
                </a:solidFill>
                <a:effectLst/>
                <a:latin typeface="Arial" panose="020B0604020202020204" pitchFamily="34" charset="0"/>
                <a:ea typeface="Tahoma" panose="020B0604030504040204" pitchFamily="34" charset="0"/>
                <a:cs typeface="Arial" panose="020B0604020202020204" pitchFamily="34" charset="0"/>
              </a:rPr>
              <a:t>Country_IAR</a:t>
            </a:r>
            <a:r>
              <a:rPr lang="en-US" sz="1600" b="0" dirty="0">
                <a:solidFill>
                  <a:srgbClr val="0000FF"/>
                </a:solidFill>
                <a:effectLst/>
                <a:latin typeface="Arial" panose="020B0604020202020204" pitchFamily="34" charset="0"/>
                <a:ea typeface="Tahoma" panose="020B0604030504040204" pitchFamily="34" charset="0"/>
                <a:cs typeface="Arial" panose="020B0604020202020204" pitchFamily="34" charset="0"/>
              </a:rPr>
              <a:t>/templates/presentation/2020.1</a:t>
            </a:r>
            <a:br>
              <a:rPr lang="en-GB" sz="1600" dirty="0">
                <a:effectLst/>
                <a:latin typeface="Arial" panose="020B0604020202020204" pitchFamily="34" charset="0"/>
                <a:ea typeface="Tahoma" panose="020B0604030504040204" pitchFamily="34" charset="0"/>
                <a:cs typeface="Arial" panose="020B0604020202020204" pitchFamily="34" charset="0"/>
              </a:rPr>
            </a:br>
            <a:endParaRPr lang="en-GB"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8973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ECFC445-5A92-4E22-AB0A-240EF4204DFC}"/>
              </a:ext>
            </a:extLst>
          </p:cNvPr>
          <p:cNvSpPr>
            <a:spLocks noGrp="1"/>
          </p:cNvSpPr>
          <p:nvPr>
            <p:ph type="title"/>
          </p:nvPr>
        </p:nvSpPr>
        <p:spPr>
          <a:xfrm>
            <a:off x="479424" y="49213"/>
            <a:ext cx="11533281" cy="647700"/>
          </a:xfrm>
        </p:spPr>
        <p:txBody>
          <a:bodyPr>
            <a:normAutofit fontScale="90000"/>
          </a:bodyPr>
          <a:lstStyle/>
          <a:p>
            <a:pPr>
              <a:defRPr/>
            </a:pPr>
            <a:r>
              <a:rPr lang="en-GB" dirty="0"/>
              <a:t>QU’EST-CE QUE </a:t>
            </a:r>
            <a:r>
              <a:rPr lang="en-GB" u="sng" dirty="0"/>
              <a:t>N’EST PAS</a:t>
            </a:r>
            <a:r>
              <a:rPr lang="en-GB" dirty="0"/>
              <a:t> UNE REVUE INTRA-ACTION ?</a:t>
            </a:r>
          </a:p>
        </p:txBody>
      </p:sp>
      <p:sp>
        <p:nvSpPr>
          <p:cNvPr id="56324" name="Rectangle 3">
            <a:extLst>
              <a:ext uri="{FF2B5EF4-FFF2-40B4-BE49-F238E27FC236}">
                <a16:creationId xmlns:a16="http://schemas.microsoft.com/office/drawing/2014/main" id="{9608BD53-DEAB-486F-A4B8-931C7D61B175}"/>
              </a:ext>
            </a:extLst>
          </p:cNvPr>
          <p:cNvSpPr>
            <a:spLocks noChangeArrowheads="1"/>
          </p:cNvSpPr>
          <p:nvPr/>
        </p:nvSpPr>
        <p:spPr bwMode="auto">
          <a:xfrm>
            <a:off x="4554071" y="1122348"/>
            <a:ext cx="720668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2800" dirty="0">
                <a:solidFill>
                  <a:schemeClr val="accent1">
                    <a:lumMod val="75000"/>
                  </a:schemeClr>
                </a:solidFill>
                <a:latin typeface="Roboto" pitchFamily="2" charset="0"/>
                <a:ea typeface="Roboto" pitchFamily="2" charset="0"/>
              </a:rPr>
              <a:t>Une Revue Intra-Action </a:t>
            </a:r>
            <a:r>
              <a:rPr lang="en-GB" altLang="en-US" sz="2800" b="1" u="sng" dirty="0" err="1">
                <a:solidFill>
                  <a:schemeClr val="accent1">
                    <a:lumMod val="75000"/>
                  </a:schemeClr>
                </a:solidFill>
                <a:latin typeface="Roboto" pitchFamily="2" charset="0"/>
                <a:ea typeface="Roboto" pitchFamily="2" charset="0"/>
              </a:rPr>
              <a:t>n’est</a:t>
            </a:r>
            <a:r>
              <a:rPr lang="en-GB" altLang="en-US" sz="2800" b="1" u="sng" dirty="0">
                <a:solidFill>
                  <a:schemeClr val="accent1">
                    <a:lumMod val="75000"/>
                  </a:schemeClr>
                </a:solidFill>
                <a:latin typeface="Roboto" pitchFamily="2" charset="0"/>
                <a:ea typeface="Roboto" pitchFamily="2" charset="0"/>
              </a:rPr>
              <a:t> pas</a:t>
            </a:r>
            <a:r>
              <a:rPr lang="en-GB" altLang="en-US" sz="2800" dirty="0">
                <a:solidFill>
                  <a:schemeClr val="accent1">
                    <a:lumMod val="75000"/>
                  </a:schemeClr>
                </a:solidFill>
                <a:latin typeface="Roboto" pitchFamily="2" charset="0"/>
                <a:ea typeface="Roboto" pitchFamily="2" charset="0"/>
              </a:rPr>
              <a:t>:</a:t>
            </a:r>
          </a:p>
          <a:p>
            <a:endParaRPr lang="en-GB" altLang="en-US" sz="2800" dirty="0">
              <a:solidFill>
                <a:schemeClr val="accent1">
                  <a:lumMod val="75000"/>
                </a:schemeClr>
              </a:solidFill>
              <a:latin typeface="Roboto" pitchFamily="2" charset="0"/>
              <a:ea typeface="Roboto" pitchFamily="2" charset="0"/>
            </a:endParaRPr>
          </a:p>
          <a:p>
            <a:pPr>
              <a:buFont typeface="Symbol" panose="05050102010706020507" pitchFamily="18" charset="2"/>
              <a:buChar char="·"/>
            </a:pPr>
            <a:r>
              <a:rPr lang="en-GB" altLang="en-US" sz="2800" dirty="0">
                <a:solidFill>
                  <a:schemeClr val="accent1">
                    <a:lumMod val="75000"/>
                  </a:schemeClr>
                </a:solidFill>
                <a:latin typeface="Roboto" pitchFamily="2" charset="0"/>
                <a:ea typeface="Roboto" pitchFamily="2" charset="0"/>
              </a:rPr>
              <a:t> </a:t>
            </a:r>
            <a:r>
              <a:rPr lang="fr-FR" altLang="en-US" sz="2800" dirty="0">
                <a:solidFill>
                  <a:schemeClr val="accent1">
                    <a:lumMod val="75000"/>
                  </a:schemeClr>
                </a:solidFill>
                <a:latin typeface="Roboto" pitchFamily="2" charset="0"/>
                <a:ea typeface="Roboto" pitchFamily="2" charset="0"/>
              </a:rPr>
              <a:t>une évaluation externe des performances d'un individu ou d'une équipe ;</a:t>
            </a:r>
            <a:endParaRPr lang="en-GB" altLang="en-US" sz="2800" dirty="0">
              <a:solidFill>
                <a:schemeClr val="accent1">
                  <a:lumMod val="75000"/>
                </a:schemeClr>
              </a:solidFill>
              <a:latin typeface="Roboto" pitchFamily="2" charset="0"/>
              <a:ea typeface="Roboto" pitchFamily="2" charset="0"/>
            </a:endParaRPr>
          </a:p>
          <a:p>
            <a:pPr>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pPr>
              <a:buFont typeface="Symbol" panose="05050102010706020507" pitchFamily="18" charset="2"/>
              <a:buChar char="·"/>
            </a:pPr>
            <a:r>
              <a:rPr lang="en-GB" altLang="en-US" sz="2800" dirty="0">
                <a:solidFill>
                  <a:schemeClr val="accent1">
                    <a:lumMod val="75000"/>
                  </a:schemeClr>
                </a:solidFill>
                <a:latin typeface="Roboto" pitchFamily="2" charset="0"/>
                <a:ea typeface="Roboto" pitchFamily="2" charset="0"/>
              </a:rPr>
              <a:t> </a:t>
            </a:r>
            <a:r>
              <a:rPr lang="fr-FR" altLang="en-US" sz="2800" dirty="0">
                <a:solidFill>
                  <a:schemeClr val="accent1">
                    <a:lumMod val="75000"/>
                  </a:schemeClr>
                </a:solidFill>
                <a:latin typeface="Roboto" pitchFamily="2" charset="0"/>
                <a:ea typeface="Roboto" pitchFamily="2" charset="0"/>
              </a:rPr>
              <a:t>une occasion de critiquer, de blâmer ou de juger les individus.</a:t>
            </a:r>
          </a:p>
          <a:p>
            <a:pPr>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r>
              <a:rPr lang="fr-FR" altLang="en-US" sz="2800" dirty="0">
                <a:solidFill>
                  <a:schemeClr val="accent1">
                    <a:lumMod val="75000"/>
                  </a:schemeClr>
                </a:solidFill>
                <a:latin typeface="Roboto" pitchFamily="2" charset="0"/>
                <a:ea typeface="Roboto" pitchFamily="2" charset="0"/>
              </a:rPr>
              <a:t>Les Revues Intra-Action ne mesurent pas les performances par rapport à des critères de référence ou à des normes de performance clés.</a:t>
            </a:r>
            <a:endParaRPr lang="en-GB" altLang="en-US" sz="2800" dirty="0">
              <a:solidFill>
                <a:schemeClr val="accent1">
                  <a:lumMod val="75000"/>
                </a:schemeClr>
              </a:solidFill>
              <a:latin typeface="Roboto" pitchFamily="2" charset="0"/>
              <a:ea typeface="Roboto" pitchFamily="2" charset="0"/>
            </a:endParaRPr>
          </a:p>
        </p:txBody>
      </p:sp>
      <p:pic>
        <p:nvPicPr>
          <p:cNvPr id="56325" name="Image 7">
            <a:extLst>
              <a:ext uri="{FF2B5EF4-FFF2-40B4-BE49-F238E27FC236}">
                <a16:creationId xmlns:a16="http://schemas.microsoft.com/office/drawing/2014/main" id="{C9D17E5C-7530-4747-84E3-A634142962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325" y="1690687"/>
            <a:ext cx="34766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 38">
            <a:extLst>
              <a:ext uri="{FF2B5EF4-FFF2-40B4-BE49-F238E27FC236}">
                <a16:creationId xmlns:a16="http://schemas.microsoft.com/office/drawing/2014/main" id="{7877057E-2A07-4111-AD1F-2487C9A71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3332163"/>
            <a:ext cx="33528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Image 35">
            <a:extLst>
              <a:ext uri="{FF2B5EF4-FFF2-40B4-BE49-F238E27FC236}">
                <a16:creationId xmlns:a16="http://schemas.microsoft.com/office/drawing/2014/main" id="{94EE1881-EB0C-423C-BA02-153F8F181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2725" y="2516188"/>
            <a:ext cx="3352800"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Image 17">
            <a:extLst>
              <a:ext uri="{FF2B5EF4-FFF2-40B4-BE49-F238E27FC236}">
                <a16:creationId xmlns:a16="http://schemas.microsoft.com/office/drawing/2014/main" id="{3DF91F47-ECC4-4B7D-B5C0-A8761E7AA5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617663"/>
            <a:ext cx="334803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a:extLst>
              <a:ext uri="{FF2B5EF4-FFF2-40B4-BE49-F238E27FC236}">
                <a16:creationId xmlns:a16="http://schemas.microsoft.com/office/drawing/2014/main" id="{592DA5B7-0A34-48D8-9C0B-962D7445C9F7}"/>
              </a:ext>
            </a:extLst>
          </p:cNvPr>
          <p:cNvSpPr>
            <a:spLocks noGrp="1"/>
          </p:cNvSpPr>
          <p:nvPr>
            <p:ph type="title"/>
          </p:nvPr>
        </p:nvSpPr>
        <p:spPr>
          <a:xfrm>
            <a:off x="479425" y="49213"/>
            <a:ext cx="11120904" cy="647700"/>
          </a:xfrm>
        </p:spPr>
        <p:txBody>
          <a:bodyPr>
            <a:normAutofit/>
          </a:bodyPr>
          <a:lstStyle/>
          <a:p>
            <a:pPr>
              <a:defRPr/>
            </a:pPr>
            <a:r>
              <a:rPr lang="en-GB" dirty="0"/>
              <a:t>PHASES CLÉS RÉALISÉES PENDANT LA REVUE</a:t>
            </a:r>
          </a:p>
        </p:txBody>
      </p:sp>
      <p:pic>
        <p:nvPicPr>
          <p:cNvPr id="55303" name="Image 3">
            <a:extLst>
              <a:ext uri="{FF2B5EF4-FFF2-40B4-BE49-F238E27FC236}">
                <a16:creationId xmlns:a16="http://schemas.microsoft.com/office/drawing/2014/main" id="{F7D88AA7-5C8E-4462-AED1-BA15CA202D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425" y="1085850"/>
            <a:ext cx="89296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Image 6">
            <a:extLst>
              <a:ext uri="{FF2B5EF4-FFF2-40B4-BE49-F238E27FC236}">
                <a16:creationId xmlns:a16="http://schemas.microsoft.com/office/drawing/2014/main" id="{A3BCBADB-CEE3-404B-9CE0-CDDF0F39C8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50" y="90963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ZoneTexte 11">
            <a:extLst>
              <a:ext uri="{FF2B5EF4-FFF2-40B4-BE49-F238E27FC236}">
                <a16:creationId xmlns:a16="http://schemas.microsoft.com/office/drawing/2014/main" id="{D7C90EC7-0D39-4CDF-88FF-95404F06C143}"/>
              </a:ext>
            </a:extLst>
          </p:cNvPr>
          <p:cNvSpPr txBox="1">
            <a:spLocks noChangeArrowheads="1"/>
          </p:cNvSpPr>
          <p:nvPr/>
        </p:nvSpPr>
        <p:spPr bwMode="auto">
          <a:xfrm>
            <a:off x="1663700" y="1219200"/>
            <a:ext cx="3211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a:solidFill>
                  <a:schemeClr val="bg1"/>
                </a:solidFill>
              </a:rPr>
              <a:t>OBSERVATION OBJECTIVE</a:t>
            </a:r>
          </a:p>
        </p:txBody>
      </p:sp>
      <p:pic>
        <p:nvPicPr>
          <p:cNvPr id="55306" name="Image 13">
            <a:extLst>
              <a:ext uri="{FF2B5EF4-FFF2-40B4-BE49-F238E27FC236}">
                <a16:creationId xmlns:a16="http://schemas.microsoft.com/office/drawing/2014/main" id="{4E26D201-8D80-4276-9FB0-F6448D5980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08439" y="1904253"/>
            <a:ext cx="6720636" cy="65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7" name="Image 10">
            <a:extLst>
              <a:ext uri="{FF2B5EF4-FFF2-40B4-BE49-F238E27FC236}">
                <a16:creationId xmlns:a16="http://schemas.microsoft.com/office/drawing/2014/main" id="{F8BC5713-AB8C-4422-A9FD-C10A8B5FED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6725" y="1744663"/>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8" name="Image 15">
            <a:extLst>
              <a:ext uri="{FF2B5EF4-FFF2-40B4-BE49-F238E27FC236}">
                <a16:creationId xmlns:a16="http://schemas.microsoft.com/office/drawing/2014/main" id="{94471F46-FA55-48B0-AEA9-3B5F46239A9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8250" y="2698750"/>
            <a:ext cx="42846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9" name="Image 8">
            <a:extLst>
              <a:ext uri="{FF2B5EF4-FFF2-40B4-BE49-F238E27FC236}">
                <a16:creationId xmlns:a16="http://schemas.microsoft.com/office/drawing/2014/main" id="{CD78F8C6-C69F-4CB9-AA63-E9F57C16C63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26375" y="255905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10" name="ZoneTexte 18">
            <a:extLst>
              <a:ext uri="{FF2B5EF4-FFF2-40B4-BE49-F238E27FC236}">
                <a16:creationId xmlns:a16="http://schemas.microsoft.com/office/drawing/2014/main" id="{43465D6D-1B16-4773-AF0C-587E589F3BDF}"/>
              </a:ext>
            </a:extLst>
          </p:cNvPr>
          <p:cNvSpPr txBox="1">
            <a:spLocks noChangeArrowheads="1"/>
          </p:cNvSpPr>
          <p:nvPr/>
        </p:nvSpPr>
        <p:spPr bwMode="auto">
          <a:xfrm>
            <a:off x="654050" y="2255838"/>
            <a:ext cx="29591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dirty="0" err="1">
                <a:solidFill>
                  <a:schemeClr val="bg1"/>
                </a:solidFill>
              </a:rPr>
              <a:t>Déterminer</a:t>
            </a:r>
            <a:r>
              <a:rPr lang="en-GB" altLang="en-US" dirty="0">
                <a:solidFill>
                  <a:schemeClr val="bg1"/>
                </a:solidFill>
              </a:rPr>
              <a:t> comment les </a:t>
            </a:r>
            <a:r>
              <a:rPr lang="en-GB" altLang="en-US" dirty="0" err="1">
                <a:solidFill>
                  <a:schemeClr val="bg1"/>
                </a:solidFill>
              </a:rPr>
              <a:t>mesures</a:t>
            </a:r>
            <a:r>
              <a:rPr lang="en-GB" altLang="en-US" dirty="0">
                <a:solidFill>
                  <a:schemeClr val="bg1"/>
                </a:solidFill>
              </a:rPr>
              <a:t> </a:t>
            </a:r>
            <a:r>
              <a:rPr lang="en-GB" altLang="en-US" dirty="0" err="1">
                <a:solidFill>
                  <a:schemeClr val="bg1"/>
                </a:solidFill>
              </a:rPr>
              <a:t>ont</a:t>
            </a:r>
            <a:r>
              <a:rPr lang="en-GB" altLang="en-US" dirty="0">
                <a:solidFill>
                  <a:schemeClr val="bg1"/>
                </a:solidFill>
              </a:rPr>
              <a:t> </a:t>
            </a:r>
            <a:r>
              <a:rPr lang="en-GB" altLang="en-US" dirty="0" err="1">
                <a:solidFill>
                  <a:schemeClr val="bg1"/>
                </a:solidFill>
              </a:rPr>
              <a:t>été</a:t>
            </a:r>
            <a:r>
              <a:rPr lang="en-GB" altLang="en-US" dirty="0">
                <a:solidFill>
                  <a:schemeClr val="bg1"/>
                </a:solidFill>
              </a:rPr>
              <a:t> mises en </a:t>
            </a:r>
            <a:r>
              <a:rPr lang="en-GB" altLang="en-US" dirty="0" err="1">
                <a:solidFill>
                  <a:schemeClr val="bg1"/>
                </a:solidFill>
              </a:rPr>
              <a:t>œuvre</a:t>
            </a:r>
            <a:r>
              <a:rPr lang="en-GB" altLang="en-US" dirty="0">
                <a:solidFill>
                  <a:schemeClr val="bg1"/>
                </a:solidFill>
              </a:rPr>
              <a:t> au </a:t>
            </a:r>
            <a:r>
              <a:rPr lang="en-GB" altLang="en-US" dirty="0" err="1">
                <a:solidFill>
                  <a:schemeClr val="bg1"/>
                </a:solidFill>
              </a:rPr>
              <a:t>cours</a:t>
            </a:r>
            <a:r>
              <a:rPr lang="en-GB" altLang="en-US" dirty="0">
                <a:solidFill>
                  <a:schemeClr val="bg1"/>
                </a:solidFill>
              </a:rPr>
              <a:t> de la </a:t>
            </a:r>
            <a:r>
              <a:rPr lang="en-GB" altLang="en-US" dirty="0" err="1">
                <a:solidFill>
                  <a:schemeClr val="bg1"/>
                </a:solidFill>
              </a:rPr>
              <a:t>réponse</a:t>
            </a:r>
            <a:r>
              <a:rPr lang="en-GB" altLang="en-US" dirty="0">
                <a:solidFill>
                  <a:schemeClr val="bg1"/>
                </a:solidFill>
              </a:rPr>
              <a:t>, par opposition à la </a:t>
            </a:r>
            <a:r>
              <a:rPr lang="en-GB" altLang="en-US" dirty="0" err="1">
                <a:solidFill>
                  <a:schemeClr val="bg1"/>
                </a:solidFill>
              </a:rPr>
              <a:t>façon</a:t>
            </a:r>
            <a:r>
              <a:rPr lang="en-GB" altLang="en-US" dirty="0">
                <a:solidFill>
                  <a:schemeClr val="bg1"/>
                </a:solidFill>
              </a:rPr>
              <a:t> </a:t>
            </a:r>
            <a:r>
              <a:rPr lang="en-GB" altLang="en-US" dirty="0" err="1">
                <a:solidFill>
                  <a:schemeClr val="bg1"/>
                </a:solidFill>
              </a:rPr>
              <a:t>dont</a:t>
            </a:r>
            <a:r>
              <a:rPr lang="en-GB" altLang="en-US" dirty="0">
                <a:solidFill>
                  <a:schemeClr val="bg1"/>
                </a:solidFill>
              </a:rPr>
              <a:t> </a:t>
            </a:r>
            <a:r>
              <a:rPr lang="en-GB" altLang="en-US" dirty="0" err="1">
                <a:solidFill>
                  <a:schemeClr val="bg1"/>
                </a:solidFill>
              </a:rPr>
              <a:t>ils</a:t>
            </a:r>
            <a:r>
              <a:rPr lang="en-GB" altLang="en-US" dirty="0">
                <a:solidFill>
                  <a:schemeClr val="bg1"/>
                </a:solidFill>
              </a:rPr>
              <a:t> </a:t>
            </a:r>
            <a:r>
              <a:rPr lang="en-GB" altLang="en-US" dirty="0" err="1">
                <a:solidFill>
                  <a:schemeClr val="bg1"/>
                </a:solidFill>
              </a:rPr>
              <a:t>sont</a:t>
            </a:r>
            <a:r>
              <a:rPr lang="en-GB" altLang="en-US" dirty="0">
                <a:solidFill>
                  <a:schemeClr val="bg1"/>
                </a:solidFill>
              </a:rPr>
              <a:t> </a:t>
            </a:r>
            <a:r>
              <a:rPr lang="en-GB" altLang="en-US" dirty="0" err="1">
                <a:solidFill>
                  <a:schemeClr val="bg1"/>
                </a:solidFill>
              </a:rPr>
              <a:t>supposés</a:t>
            </a:r>
            <a:r>
              <a:rPr lang="en-GB" altLang="en-US" dirty="0">
                <a:solidFill>
                  <a:schemeClr val="bg1"/>
                </a:solidFill>
              </a:rPr>
              <a:t> se </a:t>
            </a:r>
            <a:r>
              <a:rPr lang="en-GB" altLang="en-US" dirty="0" err="1">
                <a:solidFill>
                  <a:schemeClr val="bg1"/>
                </a:solidFill>
              </a:rPr>
              <a:t>produire</a:t>
            </a:r>
            <a:r>
              <a:rPr lang="en-GB" altLang="en-US" dirty="0">
                <a:solidFill>
                  <a:schemeClr val="bg1"/>
                </a:solidFill>
              </a:rPr>
              <a:t>, en accord avec les plans et les </a:t>
            </a:r>
            <a:r>
              <a:rPr lang="en-GB" altLang="en-US" dirty="0" err="1">
                <a:solidFill>
                  <a:schemeClr val="bg1"/>
                </a:solidFill>
              </a:rPr>
              <a:t>procédures</a:t>
            </a:r>
            <a:r>
              <a:rPr lang="en-GB" altLang="en-US" dirty="0">
                <a:solidFill>
                  <a:schemeClr val="bg1"/>
                </a:solidFill>
              </a:rPr>
              <a:t>. </a:t>
            </a:r>
          </a:p>
          <a:p>
            <a:endParaRPr lang="en-GB" altLang="en-US" dirty="0">
              <a:solidFill>
                <a:schemeClr val="bg1"/>
              </a:solidFill>
            </a:endParaRPr>
          </a:p>
        </p:txBody>
      </p:sp>
      <p:sp>
        <p:nvSpPr>
          <p:cNvPr id="55311" name="ZoneTexte 36">
            <a:extLst>
              <a:ext uri="{FF2B5EF4-FFF2-40B4-BE49-F238E27FC236}">
                <a16:creationId xmlns:a16="http://schemas.microsoft.com/office/drawing/2014/main" id="{EE61DB5C-2814-4634-ACB0-93F0BA1539F4}"/>
              </a:ext>
            </a:extLst>
          </p:cNvPr>
          <p:cNvSpPr txBox="1">
            <a:spLocks noChangeArrowheads="1"/>
          </p:cNvSpPr>
          <p:nvPr/>
        </p:nvSpPr>
        <p:spPr bwMode="auto">
          <a:xfrm>
            <a:off x="4295775" y="3133725"/>
            <a:ext cx="2997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dirty="0">
                <a:solidFill>
                  <a:schemeClr val="bg1"/>
                </a:solidFill>
              </a:rPr>
              <a:t>Identifier </a:t>
            </a:r>
            <a:r>
              <a:rPr lang="en-GB" altLang="en-US" dirty="0" err="1">
                <a:solidFill>
                  <a:schemeClr val="bg1"/>
                </a:solidFill>
              </a:rPr>
              <a:t>l'écart</a:t>
            </a:r>
            <a:r>
              <a:rPr lang="en-GB" altLang="en-US" dirty="0">
                <a:solidFill>
                  <a:schemeClr val="bg1"/>
                </a:solidFill>
              </a:rPr>
              <a:t> entre la planification et la </a:t>
            </a:r>
            <a:r>
              <a:rPr lang="en-GB" altLang="en-US" dirty="0" err="1">
                <a:solidFill>
                  <a:schemeClr val="bg1"/>
                </a:solidFill>
              </a:rPr>
              <a:t>pratique</a:t>
            </a:r>
            <a:r>
              <a:rPr lang="en-GB" altLang="en-US" dirty="0">
                <a:solidFill>
                  <a:schemeClr val="bg1"/>
                </a:solidFill>
              </a:rPr>
              <a:t>. </a:t>
            </a:r>
          </a:p>
          <a:p>
            <a:endParaRPr lang="en-GB" altLang="en-US" dirty="0">
              <a:solidFill>
                <a:schemeClr val="bg1"/>
              </a:solidFill>
            </a:endParaRPr>
          </a:p>
          <a:p>
            <a:r>
              <a:rPr lang="en-GB" altLang="en-US" dirty="0">
                <a:solidFill>
                  <a:schemeClr val="bg1"/>
                </a:solidFill>
              </a:rPr>
              <a:t>Analyser </a:t>
            </a:r>
            <a:r>
              <a:rPr lang="en-GB" altLang="en-US" dirty="0" err="1">
                <a:solidFill>
                  <a:schemeClr val="bg1"/>
                </a:solidFill>
              </a:rPr>
              <a:t>ce</a:t>
            </a:r>
            <a:r>
              <a:rPr lang="en-GB" altLang="en-US" dirty="0">
                <a:solidFill>
                  <a:schemeClr val="bg1"/>
                </a:solidFill>
              </a:rPr>
              <a:t> qui a bien </a:t>
            </a:r>
            <a:r>
              <a:rPr lang="en-GB" altLang="en-US" dirty="0" err="1">
                <a:solidFill>
                  <a:schemeClr val="bg1"/>
                </a:solidFill>
              </a:rPr>
              <a:t>fonctionné</a:t>
            </a:r>
            <a:r>
              <a:rPr lang="en-GB" altLang="en-US" dirty="0">
                <a:solidFill>
                  <a:schemeClr val="bg1"/>
                </a:solidFill>
              </a:rPr>
              <a:t> et </a:t>
            </a:r>
            <a:r>
              <a:rPr lang="en-GB" altLang="en-US" dirty="0" err="1">
                <a:solidFill>
                  <a:schemeClr val="bg1"/>
                </a:solidFill>
              </a:rPr>
              <a:t>ce</a:t>
            </a:r>
            <a:r>
              <a:rPr lang="en-GB" altLang="en-US" dirty="0">
                <a:solidFill>
                  <a:schemeClr val="bg1"/>
                </a:solidFill>
              </a:rPr>
              <a:t> qui a </a:t>
            </a:r>
            <a:r>
              <a:rPr lang="en-GB" altLang="en-US" dirty="0" err="1">
                <a:solidFill>
                  <a:schemeClr val="bg1"/>
                </a:solidFill>
              </a:rPr>
              <a:t>moins</a:t>
            </a:r>
            <a:r>
              <a:rPr lang="en-GB" altLang="en-US" dirty="0">
                <a:solidFill>
                  <a:schemeClr val="bg1"/>
                </a:solidFill>
              </a:rPr>
              <a:t> bien </a:t>
            </a:r>
            <a:r>
              <a:rPr lang="en-GB" altLang="en-US" dirty="0" err="1">
                <a:solidFill>
                  <a:schemeClr val="bg1"/>
                </a:solidFill>
              </a:rPr>
              <a:t>fonctionné</a:t>
            </a:r>
            <a:r>
              <a:rPr lang="en-GB" altLang="en-US" dirty="0">
                <a:solidFill>
                  <a:schemeClr val="bg1"/>
                </a:solidFill>
              </a:rPr>
              <a:t>, et </a:t>
            </a:r>
            <a:r>
              <a:rPr lang="en-GB" altLang="en-US" dirty="0" err="1">
                <a:solidFill>
                  <a:schemeClr val="bg1"/>
                </a:solidFill>
              </a:rPr>
              <a:t>pourquoi</a:t>
            </a:r>
            <a:r>
              <a:rPr lang="en-GB" altLang="en-US" dirty="0">
                <a:solidFill>
                  <a:schemeClr val="bg1"/>
                </a:solidFill>
              </a:rPr>
              <a:t>. </a:t>
            </a:r>
          </a:p>
          <a:p>
            <a:endParaRPr lang="en-GB" altLang="en-US" dirty="0">
              <a:solidFill>
                <a:schemeClr val="bg1"/>
              </a:solidFill>
            </a:endParaRPr>
          </a:p>
        </p:txBody>
      </p:sp>
      <p:sp>
        <p:nvSpPr>
          <p:cNvPr id="55312" name="Rectangle 39">
            <a:extLst>
              <a:ext uri="{FF2B5EF4-FFF2-40B4-BE49-F238E27FC236}">
                <a16:creationId xmlns:a16="http://schemas.microsoft.com/office/drawing/2014/main" id="{245C033E-8AFB-4DD7-BA58-BDF9965F7A58}"/>
              </a:ext>
            </a:extLst>
          </p:cNvPr>
          <p:cNvSpPr>
            <a:spLocks noChangeArrowheads="1"/>
          </p:cNvSpPr>
          <p:nvPr/>
        </p:nvSpPr>
        <p:spPr bwMode="auto">
          <a:xfrm>
            <a:off x="7826375" y="3965575"/>
            <a:ext cx="27320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a:solidFill>
                  <a:schemeClr val="bg1"/>
                </a:solidFill>
              </a:rPr>
              <a:t>Déterminer les mesures à prendre pour renforcer ou améliorer le rendement</a:t>
            </a:r>
          </a:p>
          <a:p>
            <a:r>
              <a:rPr lang="en-GB" altLang="en-US">
                <a:solidFill>
                  <a:schemeClr val="bg1"/>
                </a:solidFill>
              </a:rPr>
              <a:t>et comment faire le suivi.</a:t>
            </a:r>
          </a:p>
        </p:txBody>
      </p:sp>
      <p:sp>
        <p:nvSpPr>
          <p:cNvPr id="55313" name="ZoneTexte 11">
            <a:extLst>
              <a:ext uri="{FF2B5EF4-FFF2-40B4-BE49-F238E27FC236}">
                <a16:creationId xmlns:a16="http://schemas.microsoft.com/office/drawing/2014/main" id="{CB54C863-1123-4E69-8E6D-1624BC5845EB}"/>
              </a:ext>
            </a:extLst>
          </p:cNvPr>
          <p:cNvSpPr txBox="1">
            <a:spLocks noChangeArrowheads="1"/>
          </p:cNvSpPr>
          <p:nvPr/>
        </p:nvSpPr>
        <p:spPr bwMode="auto">
          <a:xfrm>
            <a:off x="5162549" y="1900238"/>
            <a:ext cx="55808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0" eaLnBrk="0" fontAlgn="base" hangingPunct="0">
              <a:spcBef>
                <a:spcPct val="0"/>
              </a:spcBef>
              <a:spcAft>
                <a:spcPct val="0"/>
              </a:spcAft>
              <a:defRPr/>
            </a:pPr>
            <a:r>
              <a:rPr lang="en-GB" altLang="en-US" b="1" dirty="0">
                <a:solidFill>
                  <a:prstClr val="white"/>
                </a:solidFill>
              </a:rPr>
              <a:t>ANALYSE DES LACUNES, DES BONNES</a:t>
            </a:r>
          </a:p>
          <a:p>
            <a:pPr lvl="0" eaLnBrk="0" fontAlgn="base" hangingPunct="0">
              <a:spcBef>
                <a:spcPct val="0"/>
              </a:spcBef>
              <a:spcAft>
                <a:spcPct val="0"/>
              </a:spcAft>
              <a:defRPr/>
            </a:pPr>
            <a:r>
              <a:rPr lang="en-GB" altLang="en-US" b="1" dirty="0">
                <a:solidFill>
                  <a:prstClr val="white"/>
                </a:solidFill>
              </a:rPr>
              <a:t> PRATIQUES ET DES FACTEURS CONTRIBUTIFS</a:t>
            </a:r>
          </a:p>
        </p:txBody>
      </p:sp>
      <p:sp>
        <p:nvSpPr>
          <p:cNvPr id="55314" name="ZoneTexte 11">
            <a:extLst>
              <a:ext uri="{FF2B5EF4-FFF2-40B4-BE49-F238E27FC236}">
                <a16:creationId xmlns:a16="http://schemas.microsoft.com/office/drawing/2014/main" id="{8539E4DB-E946-4903-840D-33150859824E}"/>
              </a:ext>
            </a:extLst>
          </p:cNvPr>
          <p:cNvSpPr txBox="1">
            <a:spLocks noChangeArrowheads="1"/>
          </p:cNvSpPr>
          <p:nvPr/>
        </p:nvSpPr>
        <p:spPr bwMode="auto">
          <a:xfrm>
            <a:off x="8593138" y="2695575"/>
            <a:ext cx="284347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dirty="0">
                <a:solidFill>
                  <a:schemeClr val="bg1"/>
                </a:solidFill>
              </a:rPr>
              <a:t> IDENTIFICATION DES</a:t>
            </a:r>
            <a:br>
              <a:rPr lang="en-GB" altLang="en-US" b="1" dirty="0">
                <a:solidFill>
                  <a:schemeClr val="bg1"/>
                </a:solidFill>
              </a:rPr>
            </a:br>
            <a:r>
              <a:rPr lang="en-GB" altLang="en-US" b="1" dirty="0">
                <a:solidFill>
                  <a:schemeClr val="bg1"/>
                </a:solidFill>
              </a:rPr>
              <a:t> POINTS À AMÉLIORER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14781"/>
            <a:ext cx="9894336" cy="599978"/>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fr-FR" sz="2400" b="1" dirty="0">
                <a:latin typeface="Arial" panose="020B0604020202020204" pitchFamily="34" charset="0"/>
                <a:cs typeface="Arial" panose="020B0604020202020204" pitchFamily="34" charset="0"/>
              </a:rPr>
              <a:t>Introduction : </a:t>
            </a:r>
            <a:r>
              <a:rPr lang="fr-FR" sz="2400" dirty="0">
                <a:latin typeface="Arial" panose="020B0604020202020204" pitchFamily="34" charset="0"/>
                <a:cs typeface="Arial" panose="020B0604020202020204" pitchFamily="34" charset="0"/>
              </a:rPr>
              <a:t>Plan de réponse et calendrier en cours de la réponse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VUE D'ENSEMBLE DE LA RIA</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757145"/>
            <a:ext cx="10399383" cy="863857"/>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868791"/>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kern="12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80587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65348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nodeType="withEffect">
                                  <p:stCondLst>
                                    <p:cond delay="1000"/>
                                  </p:stCondLst>
                                  <p:childTnLst>
                                    <p:set>
                                      <p:cBhvr>
                                        <p:cTn id="15" dur="indefinite"/>
                                        <p:tgtEl>
                                          <p:spTgt spid="53"/>
                                        </p:tgtEl>
                                        <p:attrNameLst>
                                          <p:attrName>style.opacity</p:attrName>
                                        </p:attrNameLst>
                                      </p:cBhvr>
                                      <p:to>
                                        <p:strVal val="0.5"/>
                                      </p:to>
                                    </p:set>
                                    <p:animEffect filter="image" prLst="opacity: 0.5">
                                      <p:cBhvr rctx="IE">
                                        <p:cTn id="16" dur="indefinite"/>
                                        <p:tgtEl>
                                          <p:spTgt spid="53"/>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a:t>Objectifs</a:t>
            </a:r>
            <a:r>
              <a:rPr lang="en-GB" dirty="0"/>
              <a:t> </a:t>
            </a:r>
            <a:endParaRPr lang="en-GB" noProof="0" dirty="0"/>
          </a:p>
        </p:txBody>
      </p:sp>
      <p:sp>
        <p:nvSpPr>
          <p:cNvPr id="3" name="TextBox 2"/>
          <p:cNvSpPr txBox="1"/>
          <p:nvPr/>
        </p:nvSpPr>
        <p:spPr>
          <a:xfrm>
            <a:off x="491359" y="2428136"/>
            <a:ext cx="10515599" cy="1107996"/>
          </a:xfrm>
          <a:prstGeom prst="rect">
            <a:avLst/>
          </a:prstGeom>
          <a:solidFill>
            <a:srgbClr val="FFFF00"/>
          </a:solidFill>
        </p:spPr>
        <p:txBody>
          <a:bodyPr wrap="square" rtlCol="0">
            <a:spAutoFit/>
          </a:bodyPr>
          <a:lstStyle/>
          <a:p>
            <a:r>
              <a:rPr lang="en-US" sz="2400" dirty="0" err="1">
                <a:solidFill>
                  <a:schemeClr val="accent1">
                    <a:lumMod val="50000"/>
                  </a:schemeClr>
                </a:solidFill>
              </a:rPr>
              <a:t>Insérer</a:t>
            </a:r>
            <a:r>
              <a:rPr lang="en-US" sz="2400" dirty="0">
                <a:solidFill>
                  <a:schemeClr val="accent1">
                    <a:lumMod val="50000"/>
                  </a:schemeClr>
                </a:solidFill>
              </a:rPr>
              <a:t> les </a:t>
            </a:r>
            <a:r>
              <a:rPr lang="en-US" sz="2400" dirty="0" err="1">
                <a:solidFill>
                  <a:schemeClr val="accent1">
                    <a:lumMod val="50000"/>
                  </a:schemeClr>
                </a:solidFill>
              </a:rPr>
              <a:t>objectifs</a:t>
            </a:r>
            <a:r>
              <a:rPr lang="en-US" sz="2400" dirty="0">
                <a:solidFill>
                  <a:schemeClr val="accent1">
                    <a:lumMod val="50000"/>
                  </a:schemeClr>
                </a:solidFill>
              </a:rPr>
              <a:t> de la Revue Intra-Action</a:t>
            </a:r>
          </a:p>
          <a:p>
            <a:r>
              <a:rPr lang="en-US" sz="2400" dirty="0">
                <a:solidFill>
                  <a:schemeClr val="accent1">
                    <a:lumMod val="50000"/>
                  </a:schemeClr>
                </a:solidFill>
              </a:rPr>
              <a:t>(les </a:t>
            </a:r>
            <a:r>
              <a:rPr lang="en-US" sz="2400" dirty="0" err="1">
                <a:solidFill>
                  <a:schemeClr val="accent1">
                    <a:lumMod val="50000"/>
                  </a:schemeClr>
                </a:solidFill>
              </a:rPr>
              <a:t>objectifs</a:t>
            </a:r>
            <a:r>
              <a:rPr lang="en-US" sz="2400" dirty="0">
                <a:solidFill>
                  <a:schemeClr val="accent1">
                    <a:lumMod val="50000"/>
                  </a:schemeClr>
                </a:solidFill>
              </a:rPr>
              <a:t> </a:t>
            </a:r>
            <a:r>
              <a:rPr lang="en-US" sz="2400" dirty="0" err="1">
                <a:solidFill>
                  <a:schemeClr val="accent1">
                    <a:lumMod val="50000"/>
                  </a:schemeClr>
                </a:solidFill>
              </a:rPr>
              <a:t>peuvent</a:t>
            </a:r>
            <a:r>
              <a:rPr lang="en-US" sz="2400" dirty="0">
                <a:solidFill>
                  <a:schemeClr val="accent1">
                    <a:lumMod val="50000"/>
                  </a:schemeClr>
                </a:solidFill>
              </a:rPr>
              <a:t> </a:t>
            </a:r>
            <a:r>
              <a:rPr lang="en-US" sz="2400" dirty="0" err="1">
                <a:solidFill>
                  <a:schemeClr val="accent1">
                    <a:lumMod val="50000"/>
                  </a:schemeClr>
                </a:solidFill>
              </a:rPr>
              <a:t>être</a:t>
            </a:r>
            <a:r>
              <a:rPr lang="en-US" sz="2400" dirty="0">
                <a:solidFill>
                  <a:schemeClr val="accent1">
                    <a:lumMod val="50000"/>
                  </a:schemeClr>
                </a:solidFill>
              </a:rPr>
              <a:t> </a:t>
            </a:r>
            <a:r>
              <a:rPr lang="en-US" sz="2400" dirty="0" err="1">
                <a:solidFill>
                  <a:schemeClr val="accent1">
                    <a:lumMod val="50000"/>
                  </a:schemeClr>
                </a:solidFill>
              </a:rPr>
              <a:t>repris</a:t>
            </a:r>
            <a:r>
              <a:rPr lang="en-US" sz="2400" dirty="0">
                <a:solidFill>
                  <a:schemeClr val="accent1">
                    <a:lumMod val="50000"/>
                  </a:schemeClr>
                </a:solidFill>
              </a:rPr>
              <a:t> de la Note </a:t>
            </a:r>
            <a:r>
              <a:rPr lang="en-US" sz="2400" dirty="0" err="1">
                <a:solidFill>
                  <a:schemeClr val="accent1">
                    <a:lumMod val="50000"/>
                  </a:schemeClr>
                </a:solidFill>
              </a:rPr>
              <a:t>Conceptuelle</a:t>
            </a:r>
            <a:r>
              <a:rPr lang="en-US" sz="2400" dirty="0">
                <a:solidFill>
                  <a:schemeClr val="accent1">
                    <a:lumMod val="50000"/>
                  </a:schemeClr>
                </a:solidFill>
              </a:rPr>
              <a:t>)</a:t>
            </a:r>
          </a:p>
          <a:p>
            <a:r>
              <a:rPr lang="en-US" dirty="0"/>
              <a:t> </a:t>
            </a:r>
          </a:p>
        </p:txBody>
      </p:sp>
    </p:spTree>
    <p:extLst>
      <p:ext uri="{BB962C8B-B14F-4D97-AF65-F5344CB8AC3E}">
        <p14:creationId xmlns:p14="http://schemas.microsoft.com/office/powerpoint/2010/main" val="313528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841" y="40885"/>
            <a:ext cx="11309959" cy="702000"/>
          </a:xfrm>
        </p:spPr>
        <p:txBody>
          <a:bodyPr>
            <a:normAutofit/>
          </a:bodyPr>
          <a:lstStyle/>
          <a:p>
            <a:r>
              <a:rPr lang="en-GB" dirty="0"/>
              <a:t>Champ </a:t>
            </a:r>
            <a:r>
              <a:rPr lang="en-GB" dirty="0" err="1"/>
              <a:t>d’application</a:t>
            </a:r>
            <a:r>
              <a:rPr lang="en-GB" dirty="0"/>
              <a:t> de la RIA de la COVID-19</a:t>
            </a:r>
            <a:endParaRPr lang="en-GB" noProof="0" dirty="0"/>
          </a:p>
        </p:txBody>
      </p:sp>
      <p:sp>
        <p:nvSpPr>
          <p:cNvPr id="3" name="TextBox 2"/>
          <p:cNvSpPr txBox="1"/>
          <p:nvPr/>
        </p:nvSpPr>
        <p:spPr>
          <a:xfrm>
            <a:off x="571500" y="2721036"/>
            <a:ext cx="9809629" cy="830997"/>
          </a:xfrm>
          <a:prstGeom prst="rect">
            <a:avLst/>
          </a:prstGeom>
          <a:solidFill>
            <a:srgbClr val="FFFF00"/>
          </a:solidFill>
        </p:spPr>
        <p:txBody>
          <a:bodyPr wrap="square" rtlCol="0">
            <a:spAutoFit/>
          </a:bodyPr>
          <a:lstStyle/>
          <a:p>
            <a:pPr marL="342900" indent="-342900">
              <a:buFontTx/>
              <a:buChar char="-"/>
            </a:pPr>
            <a:r>
              <a:rPr lang="en-US" sz="2400" dirty="0">
                <a:solidFill>
                  <a:schemeClr val="accent1">
                    <a:lumMod val="50000"/>
                  </a:schemeClr>
                </a:solidFill>
              </a:rPr>
              <a:t>Lister les </a:t>
            </a:r>
            <a:r>
              <a:rPr lang="en-US" sz="2400" dirty="0" err="1">
                <a:solidFill>
                  <a:schemeClr val="accent1">
                    <a:lumMod val="50000"/>
                  </a:schemeClr>
                </a:solidFill>
              </a:rPr>
              <a:t>fonctions</a:t>
            </a:r>
            <a:r>
              <a:rPr lang="en-US" sz="2400" dirty="0">
                <a:solidFill>
                  <a:schemeClr val="accent1">
                    <a:lumMod val="50000"/>
                  </a:schemeClr>
                </a:solidFill>
              </a:rPr>
              <a:t>/</a:t>
            </a:r>
            <a:r>
              <a:rPr lang="en-US" sz="2400" dirty="0" err="1">
                <a:solidFill>
                  <a:schemeClr val="accent1">
                    <a:lumMod val="50000"/>
                  </a:schemeClr>
                </a:solidFill>
              </a:rPr>
              <a:t>piliers</a:t>
            </a:r>
            <a:r>
              <a:rPr lang="en-US" sz="2400" dirty="0">
                <a:solidFill>
                  <a:schemeClr val="accent1">
                    <a:lumMod val="50000"/>
                  </a:schemeClr>
                </a:solidFill>
              </a:rPr>
              <a:t> à </a:t>
            </a:r>
            <a:r>
              <a:rPr lang="en-US" sz="2400" dirty="0" err="1">
                <a:solidFill>
                  <a:schemeClr val="accent1">
                    <a:lumMod val="50000"/>
                  </a:schemeClr>
                </a:solidFill>
              </a:rPr>
              <a:t>couvrir</a:t>
            </a:r>
            <a:endParaRPr lang="en-US" sz="2400" dirty="0">
              <a:solidFill>
                <a:schemeClr val="accent1">
                  <a:lumMod val="50000"/>
                </a:schemeClr>
              </a:solidFill>
            </a:endParaRPr>
          </a:p>
          <a:p>
            <a:pPr marL="342900" indent="-342900">
              <a:buFontTx/>
              <a:buChar char="-"/>
            </a:pPr>
            <a:r>
              <a:rPr lang="en-US" sz="2400" dirty="0" err="1">
                <a:solidFill>
                  <a:schemeClr val="accent1">
                    <a:lumMod val="50000"/>
                  </a:schemeClr>
                </a:solidFill>
              </a:rPr>
              <a:t>Indiquer</a:t>
            </a:r>
            <a:r>
              <a:rPr lang="en-US" sz="2400" dirty="0">
                <a:solidFill>
                  <a:schemeClr val="accent1">
                    <a:lumMod val="50000"/>
                  </a:schemeClr>
                </a:solidFill>
              </a:rPr>
              <a:t> la </a:t>
            </a:r>
            <a:r>
              <a:rPr lang="en-US" sz="2400" dirty="0" err="1">
                <a:solidFill>
                  <a:schemeClr val="accent1">
                    <a:lumMod val="50000"/>
                  </a:schemeClr>
                </a:solidFill>
              </a:rPr>
              <a:t>période</a:t>
            </a:r>
            <a:r>
              <a:rPr lang="en-US" sz="2400" dirty="0">
                <a:solidFill>
                  <a:schemeClr val="accent1">
                    <a:lumMod val="50000"/>
                  </a:schemeClr>
                </a:solidFill>
              </a:rPr>
              <a:t> </a:t>
            </a:r>
            <a:r>
              <a:rPr lang="en-US" sz="2400" dirty="0" err="1">
                <a:solidFill>
                  <a:schemeClr val="accent1">
                    <a:lumMod val="50000"/>
                  </a:schemeClr>
                </a:solidFill>
              </a:rPr>
              <a:t>considérée</a:t>
            </a:r>
            <a:r>
              <a:rPr lang="en-US" sz="2400" dirty="0">
                <a:solidFill>
                  <a:schemeClr val="accent1">
                    <a:lumMod val="50000"/>
                  </a:schemeClr>
                </a:solidFill>
              </a:rPr>
              <a:t> pour </a:t>
            </a:r>
            <a:r>
              <a:rPr lang="en-US" sz="2400" dirty="0" err="1">
                <a:solidFill>
                  <a:schemeClr val="accent1">
                    <a:lumMod val="50000"/>
                  </a:schemeClr>
                </a:solidFill>
              </a:rPr>
              <a:t>cette</a:t>
            </a:r>
            <a:r>
              <a:rPr lang="en-US" sz="2400" dirty="0">
                <a:solidFill>
                  <a:schemeClr val="accent1">
                    <a:lumMod val="50000"/>
                  </a:schemeClr>
                </a:solidFill>
              </a:rPr>
              <a:t> Revue Intra-Action </a:t>
            </a:r>
          </a:p>
        </p:txBody>
      </p:sp>
    </p:spTree>
    <p:extLst>
      <p:ext uri="{BB962C8B-B14F-4D97-AF65-F5344CB8AC3E}">
        <p14:creationId xmlns:p14="http://schemas.microsoft.com/office/powerpoint/2010/main" val="24863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fr-FR" sz="2400" b="1" dirty="0">
                <a:latin typeface="Arial" panose="020B0604020202020204" pitchFamily="34" charset="0"/>
                <a:cs typeface="Arial" panose="020B0604020202020204" pitchFamily="34" charset="0"/>
              </a:rPr>
              <a:t>Introduction </a:t>
            </a:r>
            <a:r>
              <a:rPr lang="fr-FR" sz="2400" dirty="0">
                <a:latin typeface="Arial" panose="020B0604020202020204" pitchFamily="34" charset="0"/>
                <a:cs typeface="Arial" panose="020B0604020202020204" pitchFamily="34" charset="0"/>
              </a:rPr>
              <a:t>:</a:t>
            </a:r>
            <a:r>
              <a:rPr lang="fr-FR" sz="2400" b="1" dirty="0">
                <a:latin typeface="Arial" panose="020B0604020202020204" pitchFamily="34" charset="0"/>
                <a:cs typeface="Arial" panose="020B0604020202020204" pitchFamily="34" charset="0"/>
              </a:rPr>
              <a:t> </a:t>
            </a:r>
            <a:r>
              <a:rPr lang="fr-FR" sz="2400" dirty="0">
                <a:latin typeface="Arial" panose="020B0604020202020204" pitchFamily="34" charset="0"/>
                <a:cs typeface="Arial" panose="020B0604020202020204" pitchFamily="34" charset="0"/>
              </a:rPr>
              <a:t>Plan de réponse et calendrier en cours de la réponse </a:t>
            </a:r>
            <a:endParaRPr lang="en-US" sz="24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VUE D'ENSEMBLE DE LA RIA</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757145"/>
            <a:ext cx="10399383" cy="789496"/>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7" y="4068498"/>
            <a:ext cx="10399383" cy="789496"/>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379852"/>
            <a:ext cx="10364941" cy="782070"/>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14975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dirty="0"/>
              <a:t>Vue </a:t>
            </a:r>
            <a:r>
              <a:rPr lang="en-GB" dirty="0" err="1"/>
              <a:t>d’ensemble</a:t>
            </a:r>
            <a:r>
              <a:rPr lang="en-GB" dirty="0"/>
              <a:t> de la </a:t>
            </a:r>
            <a:r>
              <a:rPr lang="en-GB" dirty="0" err="1"/>
              <a:t>réponse</a:t>
            </a:r>
            <a:r>
              <a:rPr lang="en-GB" dirty="0"/>
              <a:t> </a:t>
            </a:r>
            <a:endParaRPr lang="en-GB" noProof="0" dirty="0"/>
          </a:p>
        </p:txBody>
      </p:sp>
      <p:sp>
        <p:nvSpPr>
          <p:cNvPr id="6" name="Espace réservé du contenu 5"/>
          <p:cNvSpPr>
            <a:spLocks noGrp="1"/>
          </p:cNvSpPr>
          <p:nvPr>
            <p:ph idx="1"/>
          </p:nvPr>
        </p:nvSpPr>
        <p:spPr>
          <a:xfrm>
            <a:off x="164960" y="1330016"/>
            <a:ext cx="11862079" cy="535531"/>
          </a:xfrm>
          <a:prstGeom prst="rect">
            <a:avLst/>
          </a:prstGeom>
          <a:solidFill>
            <a:srgbClr val="FFFF00"/>
          </a:solidFill>
        </p:spPr>
        <p:txBody>
          <a:bodyPr wrap="square">
            <a:spAutoFit/>
          </a:bodyPr>
          <a:lstStyle/>
          <a:p>
            <a:pPr marL="0" indent="0" algn="ctr">
              <a:spcBef>
                <a:spcPts val="700"/>
              </a:spcBef>
              <a:buSzPct val="60000"/>
              <a:buNone/>
            </a:pPr>
            <a:r>
              <a:rPr lang="en-GB" sz="3200" dirty="0" err="1"/>
              <a:t>Présentation</a:t>
            </a:r>
            <a:r>
              <a:rPr lang="en-GB" sz="3200" dirty="0"/>
              <a:t> de la </a:t>
            </a:r>
            <a:r>
              <a:rPr lang="en-GB" sz="3200" dirty="0" err="1"/>
              <a:t>réponse</a:t>
            </a:r>
            <a:r>
              <a:rPr lang="en-GB" sz="3200" dirty="0"/>
              <a:t> par le </a:t>
            </a:r>
            <a:r>
              <a:rPr lang="en-GB" sz="3200" dirty="0" err="1"/>
              <a:t>Ministère</a:t>
            </a:r>
            <a:r>
              <a:rPr lang="en-GB" sz="3200" dirty="0"/>
              <a:t> de la Santé</a:t>
            </a:r>
            <a:endParaRPr lang="en-GB" sz="3200" dirty="0">
              <a:solidFill>
                <a:srgbClr val="FF0000"/>
              </a:solidFill>
            </a:endParaRPr>
          </a:p>
        </p:txBody>
      </p:sp>
      <p:sp>
        <p:nvSpPr>
          <p:cNvPr id="3" name="TextBox 2">
            <a:extLst>
              <a:ext uri="{FF2B5EF4-FFF2-40B4-BE49-F238E27FC236}">
                <a16:creationId xmlns:a16="http://schemas.microsoft.com/office/drawing/2014/main" id="{A5A75ED1-07B3-4B5C-A560-4079717F17D9}"/>
              </a:ext>
            </a:extLst>
          </p:cNvPr>
          <p:cNvSpPr txBox="1"/>
          <p:nvPr/>
        </p:nvSpPr>
        <p:spPr>
          <a:xfrm>
            <a:off x="317615" y="2419441"/>
            <a:ext cx="11556768" cy="3108543"/>
          </a:xfrm>
          <a:prstGeom prst="rect">
            <a:avLst/>
          </a:prstGeom>
          <a:noFill/>
        </p:spPr>
        <p:txBody>
          <a:bodyPr wrap="square" rtlCol="0">
            <a:spAutoFit/>
          </a:bodyPr>
          <a:lstStyle/>
          <a:p>
            <a:r>
              <a:rPr lang="fr-FR" sz="2800" dirty="0"/>
              <a:t>Suggestions de points à présenter :</a:t>
            </a:r>
          </a:p>
          <a:p>
            <a:pPr marL="285750" indent="-285750">
              <a:buFontTx/>
              <a:buChar char="-"/>
            </a:pPr>
            <a:endParaRPr lang="fr-FR" sz="2800" dirty="0"/>
          </a:p>
          <a:p>
            <a:pPr marL="285750" indent="-285750">
              <a:buFontTx/>
              <a:buChar char="-"/>
            </a:pPr>
            <a:r>
              <a:rPr lang="fr-FR" sz="2800" dirty="0"/>
              <a:t>Aperçu des </a:t>
            </a:r>
            <a:r>
              <a:rPr lang="fr-FR" sz="2800" b="1" dirty="0"/>
              <a:t>capacités existantes </a:t>
            </a:r>
            <a:r>
              <a:rPr lang="fr-FR" sz="2800" b="1" u="sng" dirty="0"/>
              <a:t>avant</a:t>
            </a:r>
            <a:r>
              <a:rPr lang="fr-FR" sz="2800" dirty="0"/>
              <a:t> la réponse à l’épidémie de COVID-19</a:t>
            </a:r>
          </a:p>
          <a:p>
            <a:pPr marL="285750" indent="-285750">
              <a:buFontTx/>
              <a:buChar char="-"/>
            </a:pPr>
            <a:r>
              <a:rPr lang="fr-FR" sz="2800" b="1" dirty="0"/>
              <a:t>Capacités développées </a:t>
            </a:r>
            <a:r>
              <a:rPr lang="fr-FR" sz="2800" dirty="0"/>
              <a:t>pour et pendant la réponse à l’épidémie de COVID-19</a:t>
            </a:r>
          </a:p>
          <a:p>
            <a:pPr marL="285750" indent="-285750">
              <a:buFontTx/>
              <a:buChar char="-"/>
            </a:pPr>
            <a:r>
              <a:rPr lang="fr-FR" sz="2800" b="1" dirty="0"/>
              <a:t>Stratégie de réponse</a:t>
            </a:r>
          </a:p>
          <a:p>
            <a:pPr marL="285750" indent="-285750">
              <a:buFontTx/>
              <a:buChar char="-"/>
            </a:pPr>
            <a:r>
              <a:rPr lang="fr-FR" sz="2800" b="1" dirty="0"/>
              <a:t>Calendrier de la réponse jusqu'à présent</a:t>
            </a:r>
            <a:endParaRPr lang="en-US" sz="2800" b="1" dirty="0"/>
          </a:p>
        </p:txBody>
      </p:sp>
    </p:spTree>
    <p:extLst>
      <p:ext uri="{BB962C8B-B14F-4D97-AF65-F5344CB8AC3E}">
        <p14:creationId xmlns:p14="http://schemas.microsoft.com/office/powerpoint/2010/main" val="729811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fr-FR" sz="2400" b="1" dirty="0">
                <a:latin typeface="Arial" panose="020B0604020202020204" pitchFamily="34" charset="0"/>
                <a:cs typeface="Arial" panose="020B0604020202020204" pitchFamily="34" charset="0"/>
              </a:rPr>
              <a:t>Introduction</a:t>
            </a:r>
            <a:r>
              <a:rPr lang="fr-FR" sz="2400" dirty="0">
                <a:latin typeface="Arial" panose="020B0604020202020204" pitchFamily="34" charset="0"/>
                <a:cs typeface="Arial" panose="020B0604020202020204" pitchFamily="34" charset="0"/>
              </a:rPr>
              <a:t> : Plan de réponse et calendrier en cours de la réponse </a:t>
            </a:r>
            <a:endParaRPr lang="en-US" sz="24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VUE D'ENSEMBLE DE LA RIA</a:t>
            </a:r>
          </a:p>
        </p:txBody>
      </p:sp>
      <p:sp>
        <p:nvSpPr>
          <p:cNvPr id="18" name="Rectangle 17">
            <a:extLst>
              <a:ext uri="{FF2B5EF4-FFF2-40B4-BE49-F238E27FC236}">
                <a16:creationId xmlns:a16="http://schemas.microsoft.com/office/drawing/2014/main" id="{BB86861D-73B3-42E9-BE6F-38C54889EDE4}"/>
              </a:ext>
            </a:extLst>
          </p:cNvPr>
          <p:cNvSpPr/>
          <p:nvPr/>
        </p:nvSpPr>
        <p:spPr>
          <a:xfrm>
            <a:off x="1792617" y="2776634"/>
            <a:ext cx="10399383" cy="787105"/>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090790"/>
            <a:ext cx="10399383" cy="808027"/>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47832" y="5425868"/>
            <a:ext cx="10364941" cy="779425"/>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26495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206B2B84-0C77-4CEC-8EFE-82B7AAECB717}"/>
              </a:ext>
            </a:extLst>
          </p:cNvPr>
          <p:cNvSpPr/>
          <p:nvPr/>
        </p:nvSpPr>
        <p:spPr>
          <a:xfrm>
            <a:off x="564698" y="3728940"/>
            <a:ext cx="11121334" cy="2574456"/>
          </a:xfrm>
          <a:prstGeom prst="rect">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endParaRPr lang="en-US" sz="2800" b="1" kern="1200" dirty="0">
              <a:latin typeface="Roboto Cn"/>
            </a:endParaRPr>
          </a:p>
        </p:txBody>
      </p:sp>
      <p:sp>
        <p:nvSpPr>
          <p:cNvPr id="4" name="Callout: Down Arrow 3">
            <a:extLst>
              <a:ext uri="{FF2B5EF4-FFF2-40B4-BE49-F238E27FC236}">
                <a16:creationId xmlns:a16="http://schemas.microsoft.com/office/drawing/2014/main" id="{740F89CC-90CB-4139-9B9F-8DBD4667624E}"/>
              </a:ext>
            </a:extLst>
          </p:cNvPr>
          <p:cNvSpPr/>
          <p:nvPr/>
        </p:nvSpPr>
        <p:spPr>
          <a:xfrm>
            <a:off x="1288304" y="1875275"/>
            <a:ext cx="3016488" cy="1932710"/>
          </a:xfrm>
          <a:prstGeom prst="downArrowCallout">
            <a:avLst>
              <a:gd name="adj1" fmla="val 22849"/>
              <a:gd name="adj2" fmla="val 19624"/>
              <a:gd name="adj3" fmla="val 12455"/>
              <a:gd name="adj4" fmla="val 6497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D1FBAD4-8E24-4BB3-ABD6-75B68FDD97AD}"/>
              </a:ext>
            </a:extLst>
          </p:cNvPr>
          <p:cNvGrpSpPr/>
          <p:nvPr/>
        </p:nvGrpSpPr>
        <p:grpSpPr>
          <a:xfrm>
            <a:off x="4480308" y="4753560"/>
            <a:ext cx="1102846" cy="1102846"/>
            <a:chOff x="4763772" y="5448504"/>
            <a:chExt cx="1102846" cy="1102846"/>
          </a:xfrm>
          <a:effectLst>
            <a:outerShdw blurRad="76200" dist="76200" dir="2700000" algn="tl" rotWithShape="0">
              <a:prstClr val="black">
                <a:alpha val="48000"/>
              </a:prstClr>
            </a:outerShdw>
          </a:effectLst>
        </p:grpSpPr>
        <p:pic>
          <p:nvPicPr>
            <p:cNvPr id="27" name="Graphic 26" descr="Single gear">
              <a:extLst>
                <a:ext uri="{FF2B5EF4-FFF2-40B4-BE49-F238E27FC236}">
                  <a16:creationId xmlns:a16="http://schemas.microsoft.com/office/drawing/2014/main" id="{B5C04891-C4A4-431D-926F-B124438591F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8" name="Minus Sign 27">
              <a:extLst>
                <a:ext uri="{FF2B5EF4-FFF2-40B4-BE49-F238E27FC236}">
                  <a16:creationId xmlns:a16="http://schemas.microsoft.com/office/drawing/2014/main" id="{3AEFF564-FC71-4AF7-A6C6-F1EDB238B36E}"/>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BD37741C-7CF0-4EB1-9B55-4B5C01682BBC}"/>
              </a:ext>
            </a:extLst>
          </p:cNvPr>
          <p:cNvGrpSpPr/>
          <p:nvPr/>
        </p:nvGrpSpPr>
        <p:grpSpPr>
          <a:xfrm>
            <a:off x="641331" y="3763711"/>
            <a:ext cx="1105273" cy="1105273"/>
            <a:chOff x="805923" y="4129471"/>
            <a:chExt cx="1105273" cy="1105273"/>
          </a:xfrm>
          <a:effectLst>
            <a:outerShdw blurRad="76200" dist="76200" dir="2700000" algn="tl" rotWithShape="0">
              <a:prstClr val="black">
                <a:alpha val="48000"/>
              </a:prstClr>
            </a:outerShdw>
          </a:effectLst>
        </p:grpSpPr>
        <p:pic>
          <p:nvPicPr>
            <p:cNvPr id="25" name="Graphic 24" descr="Single gear">
              <a:extLst>
                <a:ext uri="{FF2B5EF4-FFF2-40B4-BE49-F238E27FC236}">
                  <a16:creationId xmlns:a16="http://schemas.microsoft.com/office/drawing/2014/main" id="{DF0211B9-B46F-44F2-B0D1-59D818CC70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805923" y="4129471"/>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9" name="Plus Sign 28">
              <a:extLst>
                <a:ext uri="{FF2B5EF4-FFF2-40B4-BE49-F238E27FC236}">
                  <a16:creationId xmlns:a16="http://schemas.microsoft.com/office/drawing/2014/main" id="{BE408AC7-FEE6-4392-81E5-E76392819EE5}"/>
                </a:ext>
              </a:extLst>
            </p:cNvPr>
            <p:cNvSpPr/>
            <p:nvPr/>
          </p:nvSpPr>
          <p:spPr>
            <a:xfrm>
              <a:off x="1136802"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C08ADAAC-4C1F-49DB-929E-536C26FC4D9E}"/>
              </a:ext>
            </a:extLst>
          </p:cNvPr>
          <p:cNvSpPr txBox="1"/>
          <p:nvPr/>
        </p:nvSpPr>
        <p:spPr>
          <a:xfrm flipH="1">
            <a:off x="1668186" y="3993182"/>
            <a:ext cx="3651735" cy="646331"/>
          </a:xfrm>
          <a:prstGeom prst="rect">
            <a:avLst/>
          </a:prstGeom>
          <a:noFill/>
        </p:spPr>
        <p:txBody>
          <a:bodyPr wrap="square" rtlCol="0">
            <a:spAutoFit/>
          </a:bodyPr>
          <a:lstStyle/>
          <a:p>
            <a:r>
              <a:rPr lang="en-GB" sz="3600" b="1" dirty="0">
                <a:latin typeface="Roboto Cn"/>
                <a:ea typeface="Roboto" pitchFamily="2" charset="0"/>
              </a:rPr>
              <a:t>POINTS FORTS</a:t>
            </a:r>
            <a:endParaRPr lang="en-US" sz="2800" b="1" dirty="0">
              <a:latin typeface="Roboto Cn"/>
              <a:ea typeface="Roboto" pitchFamily="2" charset="0"/>
            </a:endParaRPr>
          </a:p>
        </p:txBody>
      </p:sp>
      <p:sp>
        <p:nvSpPr>
          <p:cNvPr id="30" name="TextBox 29">
            <a:extLst>
              <a:ext uri="{FF2B5EF4-FFF2-40B4-BE49-F238E27FC236}">
                <a16:creationId xmlns:a16="http://schemas.microsoft.com/office/drawing/2014/main" id="{DA642B1E-D53B-45D1-B5C1-F39ADFFF0825}"/>
              </a:ext>
            </a:extLst>
          </p:cNvPr>
          <p:cNvSpPr txBox="1"/>
          <p:nvPr/>
        </p:nvSpPr>
        <p:spPr>
          <a:xfrm flipH="1">
            <a:off x="917346" y="4959521"/>
            <a:ext cx="3728803" cy="646331"/>
          </a:xfrm>
          <a:prstGeom prst="rect">
            <a:avLst/>
          </a:prstGeom>
          <a:noFill/>
        </p:spPr>
        <p:txBody>
          <a:bodyPr wrap="square" rtlCol="0">
            <a:spAutoFit/>
          </a:bodyPr>
          <a:lstStyle/>
          <a:p>
            <a:pPr algn="r"/>
            <a:r>
              <a:rPr lang="en-GB" sz="3600" b="1" dirty="0">
                <a:latin typeface="Roboto Cn"/>
                <a:ea typeface="Roboto" pitchFamily="2" charset="0"/>
              </a:rPr>
              <a:t>DÉFIS</a:t>
            </a:r>
            <a:endParaRPr lang="en-US" sz="2800" b="1" dirty="0">
              <a:latin typeface="Roboto Cn"/>
              <a:ea typeface="Roboto" pitchFamily="2" charset="0"/>
            </a:endParaRPr>
          </a:p>
        </p:txBody>
      </p:sp>
      <p:sp>
        <p:nvSpPr>
          <p:cNvPr id="32" name="TextBox 31">
            <a:extLst>
              <a:ext uri="{FF2B5EF4-FFF2-40B4-BE49-F238E27FC236}">
                <a16:creationId xmlns:a16="http://schemas.microsoft.com/office/drawing/2014/main" id="{DC6F8CE0-B0D7-4A3F-9B29-1C6BDE6B41A9}"/>
              </a:ext>
            </a:extLst>
          </p:cNvPr>
          <p:cNvSpPr txBox="1"/>
          <p:nvPr/>
        </p:nvSpPr>
        <p:spPr>
          <a:xfrm>
            <a:off x="570107" y="5731517"/>
            <a:ext cx="5057740" cy="523220"/>
          </a:xfrm>
          <a:prstGeom prst="rect">
            <a:avLst/>
          </a:prstGeom>
          <a:noFill/>
        </p:spPr>
        <p:txBody>
          <a:bodyPr wrap="square" rtlCol="0">
            <a:spAutoFit/>
          </a:bodyPr>
          <a:lstStyle/>
          <a:p>
            <a:pPr algn="ctr"/>
            <a:r>
              <a:rPr lang="en-US" sz="2800" b="1" i="1" dirty="0">
                <a:latin typeface="Roboto Cn"/>
              </a:rPr>
              <a:t>de la </a:t>
            </a:r>
            <a:r>
              <a:rPr lang="en-US" sz="2800" b="1" i="1" dirty="0" err="1">
                <a:latin typeface="Roboto Cn"/>
              </a:rPr>
              <a:t>réponse</a:t>
            </a:r>
            <a:endParaRPr lang="en-US" sz="2800" b="1" i="1" dirty="0">
              <a:latin typeface="Roboto Cn"/>
            </a:endParaRPr>
          </a:p>
        </p:txBody>
      </p:sp>
      <p:sp>
        <p:nvSpPr>
          <p:cNvPr id="34" name="TextBox 33">
            <a:extLst>
              <a:ext uri="{FF2B5EF4-FFF2-40B4-BE49-F238E27FC236}">
                <a16:creationId xmlns:a16="http://schemas.microsoft.com/office/drawing/2014/main" id="{855E1502-6690-4EB9-ACE0-56BC619BC03B}"/>
              </a:ext>
            </a:extLst>
          </p:cNvPr>
          <p:cNvSpPr txBox="1"/>
          <p:nvPr/>
        </p:nvSpPr>
        <p:spPr>
          <a:xfrm>
            <a:off x="619160" y="4575988"/>
            <a:ext cx="5057740" cy="523220"/>
          </a:xfrm>
          <a:prstGeom prst="rect">
            <a:avLst/>
          </a:prstGeom>
          <a:noFill/>
        </p:spPr>
        <p:txBody>
          <a:bodyPr wrap="square" rtlCol="0">
            <a:spAutoFit/>
          </a:bodyPr>
          <a:lstStyle/>
          <a:p>
            <a:pPr algn="ctr"/>
            <a:r>
              <a:rPr lang="en-US" sz="2800" b="1" i="1" dirty="0">
                <a:latin typeface="Roboto Cn"/>
              </a:rPr>
              <a:t>&amp;</a:t>
            </a:r>
          </a:p>
        </p:txBody>
      </p:sp>
      <p:grpSp>
        <p:nvGrpSpPr>
          <p:cNvPr id="5" name="Group 4">
            <a:extLst>
              <a:ext uri="{FF2B5EF4-FFF2-40B4-BE49-F238E27FC236}">
                <a16:creationId xmlns:a16="http://schemas.microsoft.com/office/drawing/2014/main" id="{7CB523F2-9B6F-4255-9D40-76CEE426B0C8}"/>
              </a:ext>
            </a:extLst>
          </p:cNvPr>
          <p:cNvGrpSpPr/>
          <p:nvPr/>
        </p:nvGrpSpPr>
        <p:grpSpPr>
          <a:xfrm>
            <a:off x="5746486" y="4106286"/>
            <a:ext cx="5949440" cy="1706470"/>
            <a:chOff x="5746486" y="4106286"/>
            <a:chExt cx="5949440" cy="1706470"/>
          </a:xfrm>
        </p:grpSpPr>
        <p:sp>
          <p:nvSpPr>
            <p:cNvPr id="3" name="Arrow: Right 2">
              <a:extLst>
                <a:ext uri="{FF2B5EF4-FFF2-40B4-BE49-F238E27FC236}">
                  <a16:creationId xmlns:a16="http://schemas.microsoft.com/office/drawing/2014/main" id="{93229A4B-E486-4D3F-918C-07CDBE737F62}"/>
                </a:ext>
              </a:extLst>
            </p:cNvPr>
            <p:cNvSpPr/>
            <p:nvPr/>
          </p:nvSpPr>
          <p:spPr>
            <a:xfrm>
              <a:off x="5746486" y="4517983"/>
              <a:ext cx="1453878" cy="936083"/>
            </a:xfrm>
            <a:prstGeom prst="rightArrow">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descr="Single gear">
              <a:extLst>
                <a:ext uri="{FF2B5EF4-FFF2-40B4-BE49-F238E27FC236}">
                  <a16:creationId xmlns:a16="http://schemas.microsoft.com/office/drawing/2014/main" id="{864ACCE4-4601-4A7B-8C90-86309486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1323157">
              <a:off x="7157401" y="410628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3" name="Freeform: Shape 32">
              <a:extLst>
                <a:ext uri="{FF2B5EF4-FFF2-40B4-BE49-F238E27FC236}">
                  <a16:creationId xmlns:a16="http://schemas.microsoft.com/office/drawing/2014/main" id="{1AFCDC4C-062C-455A-A195-9E8C1A7161FF}"/>
                </a:ext>
              </a:extLst>
            </p:cNvPr>
            <p:cNvSpPr/>
            <p:nvPr/>
          </p:nvSpPr>
          <p:spPr>
            <a:xfrm>
              <a:off x="7808431" y="463355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F748312-9C25-4B62-8AAF-9ED6D6E04897}"/>
                </a:ext>
              </a:extLst>
            </p:cNvPr>
            <p:cNvSpPr txBox="1"/>
            <p:nvPr/>
          </p:nvSpPr>
          <p:spPr>
            <a:xfrm>
              <a:off x="8665219" y="4508970"/>
              <a:ext cx="3030707" cy="954107"/>
            </a:xfrm>
            <a:prstGeom prst="rect">
              <a:avLst/>
            </a:prstGeom>
            <a:noFill/>
          </p:spPr>
          <p:txBody>
            <a:bodyPr wrap="square" rtlCol="0">
              <a:spAutoFit/>
            </a:bodyPr>
            <a:lstStyle/>
            <a:p>
              <a:r>
                <a:rPr lang="en-US" sz="2800" b="1" dirty="0">
                  <a:latin typeface="Roboto Cn"/>
                </a:rPr>
                <a:t>FACTEURS CONTRIBUTIFS</a:t>
              </a:r>
            </a:p>
          </p:txBody>
        </p:sp>
      </p:grpSp>
      <p:sp>
        <p:nvSpPr>
          <p:cNvPr id="11" name="TextBox 10">
            <a:extLst>
              <a:ext uri="{FF2B5EF4-FFF2-40B4-BE49-F238E27FC236}">
                <a16:creationId xmlns:a16="http://schemas.microsoft.com/office/drawing/2014/main" id="{E661B4D5-E91A-41F2-88FB-EE5C38300E69}"/>
              </a:ext>
            </a:extLst>
          </p:cNvPr>
          <p:cNvSpPr txBox="1"/>
          <p:nvPr/>
        </p:nvSpPr>
        <p:spPr>
          <a:xfrm>
            <a:off x="8796775" y="5341901"/>
            <a:ext cx="2432504" cy="584775"/>
          </a:xfrm>
          <a:prstGeom prst="rect">
            <a:avLst/>
          </a:prstGeom>
          <a:noFill/>
        </p:spPr>
        <p:txBody>
          <a:bodyPr wrap="square" rtlCol="0">
            <a:spAutoFit/>
          </a:bodyPr>
          <a:lstStyle/>
          <a:p>
            <a:r>
              <a:rPr lang="en-US" sz="1600" i="1" dirty="0" err="1">
                <a:latin typeface="Roboto" pitchFamily="2" charset="0"/>
                <a:ea typeface="Roboto" pitchFamily="2" charset="0"/>
              </a:rPr>
              <a:t>analyse</a:t>
            </a:r>
            <a:r>
              <a:rPr lang="en-US" sz="1600" i="1" dirty="0">
                <a:latin typeface="Roboto" pitchFamily="2" charset="0"/>
                <a:ea typeface="Roboto" pitchFamily="2" charset="0"/>
              </a:rPr>
              <a:t> </a:t>
            </a:r>
            <a:r>
              <a:rPr lang="en-US" sz="1600" i="1" dirty="0" err="1">
                <a:latin typeface="Roboto" pitchFamily="2" charset="0"/>
                <a:ea typeface="Roboto" pitchFamily="2" charset="0"/>
              </a:rPr>
              <a:t>causale</a:t>
            </a:r>
            <a:r>
              <a:rPr lang="en-US" sz="1600" i="1" dirty="0">
                <a:latin typeface="Roboto" pitchFamily="2" charset="0"/>
                <a:ea typeface="Roboto" pitchFamily="2" charset="0"/>
              </a:rPr>
              <a:t> -</a:t>
            </a:r>
          </a:p>
          <a:p>
            <a:r>
              <a:rPr lang="en-US" sz="1600" i="1" dirty="0" err="1">
                <a:latin typeface="Roboto" pitchFamily="2" charset="0"/>
                <a:ea typeface="Roboto" pitchFamily="2" charset="0"/>
              </a:rPr>
              <a:t>voir</a:t>
            </a:r>
            <a:r>
              <a:rPr lang="en-US" sz="1600" i="1" dirty="0">
                <a:latin typeface="Roboto" pitchFamily="2" charset="0"/>
                <a:ea typeface="Roboto" pitchFamily="2" charset="0"/>
              </a:rPr>
              <a:t> diapositive </a:t>
            </a:r>
            <a:r>
              <a:rPr lang="en-US" sz="1600" i="1" dirty="0" err="1">
                <a:latin typeface="Roboto" pitchFamily="2" charset="0"/>
                <a:ea typeface="Roboto" pitchFamily="2" charset="0"/>
              </a:rPr>
              <a:t>suivante</a:t>
            </a:r>
            <a:endParaRPr lang="en-US" sz="1600" i="1" dirty="0">
              <a:latin typeface="Roboto" pitchFamily="2" charset="0"/>
              <a:ea typeface="Roboto" pitchFamily="2" charset="0"/>
            </a:endParaRPr>
          </a:p>
        </p:txBody>
      </p:sp>
      <p:grpSp>
        <p:nvGrpSpPr>
          <p:cNvPr id="36" name="Group 10">
            <a:extLst>
              <a:ext uri="{FF2B5EF4-FFF2-40B4-BE49-F238E27FC236}">
                <a16:creationId xmlns:a16="http://schemas.microsoft.com/office/drawing/2014/main" id="{86BD2208-18FC-4B7D-A1AC-7018181BBDA7}"/>
              </a:ext>
            </a:extLst>
          </p:cNvPr>
          <p:cNvGrpSpPr/>
          <p:nvPr/>
        </p:nvGrpSpPr>
        <p:grpSpPr>
          <a:xfrm>
            <a:off x="23374" y="749745"/>
            <a:ext cx="1249581" cy="1250897"/>
            <a:chOff x="256131" y="4176675"/>
            <a:chExt cx="1488832" cy="1490400"/>
          </a:xfrm>
        </p:grpSpPr>
        <p:sp>
          <p:nvSpPr>
            <p:cNvPr id="37" name="Rectangle: Rounded Corners 11">
              <a:extLst>
                <a:ext uri="{FF2B5EF4-FFF2-40B4-BE49-F238E27FC236}">
                  <a16:creationId xmlns:a16="http://schemas.microsoft.com/office/drawing/2014/main" id="{036690CD-6B2B-4788-A451-2817457C0661}"/>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38" name="Rectangle: Rounded Corners 12">
              <a:extLst>
                <a:ext uri="{FF2B5EF4-FFF2-40B4-BE49-F238E27FC236}">
                  <a16:creationId xmlns:a16="http://schemas.microsoft.com/office/drawing/2014/main" id="{4E2BECC0-ADA4-4E63-BBB2-1DBA2C3043D9}"/>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39" name="Group 13">
              <a:extLst>
                <a:ext uri="{FF2B5EF4-FFF2-40B4-BE49-F238E27FC236}">
                  <a16:creationId xmlns:a16="http://schemas.microsoft.com/office/drawing/2014/main" id="{63494232-B49C-4AA8-A14D-D2AD6E798773}"/>
                </a:ext>
              </a:extLst>
            </p:cNvPr>
            <p:cNvGrpSpPr/>
            <p:nvPr/>
          </p:nvGrpSpPr>
          <p:grpSpPr>
            <a:xfrm>
              <a:off x="430988" y="4259045"/>
              <a:ext cx="1182803" cy="1035135"/>
              <a:chOff x="49330" y="-591802"/>
              <a:chExt cx="9051593" cy="7921544"/>
            </a:xfrm>
            <a:solidFill>
              <a:schemeClr val="accent2"/>
            </a:solidFill>
          </p:grpSpPr>
          <p:pic>
            <p:nvPicPr>
              <p:cNvPr id="40" name="Graphic 14" descr="Single gear">
                <a:extLst>
                  <a:ext uri="{FF2B5EF4-FFF2-40B4-BE49-F238E27FC236}">
                    <a16:creationId xmlns:a16="http://schemas.microsoft.com/office/drawing/2014/main" id="{627CE7C4-3777-4781-911E-1E094F6D07C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1" name="Graphic 15" descr="Single gear">
                <a:extLst>
                  <a:ext uri="{FF2B5EF4-FFF2-40B4-BE49-F238E27FC236}">
                    <a16:creationId xmlns:a16="http://schemas.microsoft.com/office/drawing/2014/main" id="{69378E8B-66CE-4064-9448-424C50BA15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2" name="Minus Sign 16">
                <a:extLst>
                  <a:ext uri="{FF2B5EF4-FFF2-40B4-BE49-F238E27FC236}">
                    <a16:creationId xmlns:a16="http://schemas.microsoft.com/office/drawing/2014/main" id="{E15BF7B2-EC0D-4DD6-A727-B8788DDFEA8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3" name="Graphic 17" descr="Single gear">
                <a:extLst>
                  <a:ext uri="{FF2B5EF4-FFF2-40B4-BE49-F238E27FC236}">
                    <a16:creationId xmlns:a16="http://schemas.microsoft.com/office/drawing/2014/main" id="{99994F0B-EBE3-46CB-95F3-993D1016B59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18">
                <a:extLst>
                  <a:ext uri="{FF2B5EF4-FFF2-40B4-BE49-F238E27FC236}">
                    <a16:creationId xmlns:a16="http://schemas.microsoft.com/office/drawing/2014/main" id="{A8CCBBD9-782D-4FA0-960F-9A95A0FEC17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5" name="Plus Sign 19">
                <a:extLst>
                  <a:ext uri="{FF2B5EF4-FFF2-40B4-BE49-F238E27FC236}">
                    <a16:creationId xmlns:a16="http://schemas.microsoft.com/office/drawing/2014/main" id="{23D25A68-B01A-4DD5-B589-553D9B05E874}"/>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grpSp>
        <p:nvGrpSpPr>
          <p:cNvPr id="46" name="Group 1">
            <a:extLst>
              <a:ext uri="{FF2B5EF4-FFF2-40B4-BE49-F238E27FC236}">
                <a16:creationId xmlns:a16="http://schemas.microsoft.com/office/drawing/2014/main" id="{2BFED2B2-0295-4AA7-89F7-E0F20C85DE6D}"/>
              </a:ext>
            </a:extLst>
          </p:cNvPr>
          <p:cNvGrpSpPr/>
          <p:nvPr/>
        </p:nvGrpSpPr>
        <p:grpSpPr>
          <a:xfrm>
            <a:off x="1916793" y="2041534"/>
            <a:ext cx="819865" cy="871453"/>
            <a:chOff x="256131" y="972944"/>
            <a:chExt cx="1488832" cy="1490400"/>
          </a:xfrm>
        </p:grpSpPr>
        <p:sp>
          <p:nvSpPr>
            <p:cNvPr id="47" name="Rectangle: Rounded Corners 2">
              <a:extLst>
                <a:ext uri="{FF2B5EF4-FFF2-40B4-BE49-F238E27FC236}">
                  <a16:creationId xmlns:a16="http://schemas.microsoft.com/office/drawing/2014/main" id="{FD1E929D-14AA-4CF4-BF46-FDD13913D984}"/>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8" name="Rectangle: Rounded Corners 3">
              <a:extLst>
                <a:ext uri="{FF2B5EF4-FFF2-40B4-BE49-F238E27FC236}">
                  <a16:creationId xmlns:a16="http://schemas.microsoft.com/office/drawing/2014/main" id="{1632F99C-1104-4704-9EF7-C314C2C121D0}"/>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9" name="Freeform: Shape 4">
              <a:extLst>
                <a:ext uri="{FF2B5EF4-FFF2-40B4-BE49-F238E27FC236}">
                  <a16:creationId xmlns:a16="http://schemas.microsoft.com/office/drawing/2014/main" id="{E0261D0C-1752-4F74-B744-35146290B60B}"/>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0" name="Group 5">
            <a:extLst>
              <a:ext uri="{FF2B5EF4-FFF2-40B4-BE49-F238E27FC236}">
                <a16:creationId xmlns:a16="http://schemas.microsoft.com/office/drawing/2014/main" id="{26BD4902-DB59-4876-9EB4-AAD70ACB6B20}"/>
              </a:ext>
            </a:extLst>
          </p:cNvPr>
          <p:cNvGrpSpPr/>
          <p:nvPr/>
        </p:nvGrpSpPr>
        <p:grpSpPr>
          <a:xfrm>
            <a:off x="2770283" y="2049130"/>
            <a:ext cx="819865" cy="863857"/>
            <a:chOff x="256131" y="2486250"/>
            <a:chExt cx="1488832" cy="1490400"/>
          </a:xfrm>
        </p:grpSpPr>
        <p:grpSp>
          <p:nvGrpSpPr>
            <p:cNvPr id="51" name="Group 6">
              <a:extLst>
                <a:ext uri="{FF2B5EF4-FFF2-40B4-BE49-F238E27FC236}">
                  <a16:creationId xmlns:a16="http://schemas.microsoft.com/office/drawing/2014/main" id="{16C4B93F-108B-4886-B335-66B044B742C8}"/>
                </a:ext>
              </a:extLst>
            </p:cNvPr>
            <p:cNvGrpSpPr/>
            <p:nvPr/>
          </p:nvGrpSpPr>
          <p:grpSpPr>
            <a:xfrm>
              <a:off x="256131" y="2486250"/>
              <a:ext cx="1488832" cy="1490400"/>
              <a:chOff x="256131" y="2486250"/>
              <a:chExt cx="1488832" cy="1490400"/>
            </a:xfrm>
          </p:grpSpPr>
          <p:sp>
            <p:nvSpPr>
              <p:cNvPr id="53" name="Rectangle 25">
                <a:extLst>
                  <a:ext uri="{FF2B5EF4-FFF2-40B4-BE49-F238E27FC236}">
                    <a16:creationId xmlns:a16="http://schemas.microsoft.com/office/drawing/2014/main" id="{10349CF0-903D-4455-9C02-F752249D5719}"/>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54" name="Rectangle: Rounded Corners 26">
                <a:extLst>
                  <a:ext uri="{FF2B5EF4-FFF2-40B4-BE49-F238E27FC236}">
                    <a16:creationId xmlns:a16="http://schemas.microsoft.com/office/drawing/2014/main" id="{6D889A4A-A301-4C05-9C0F-8C726C02E92B}"/>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52" name="Freeform: Shape 7">
              <a:extLst>
                <a:ext uri="{FF2B5EF4-FFF2-40B4-BE49-F238E27FC236}">
                  <a16:creationId xmlns:a16="http://schemas.microsoft.com/office/drawing/2014/main" id="{ADFE58D5-8F2E-4EDC-931A-1BC30244993C}"/>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55" name="Rectangle 54">
            <a:extLst>
              <a:ext uri="{FF2B5EF4-FFF2-40B4-BE49-F238E27FC236}">
                <a16:creationId xmlns:a16="http://schemas.microsoft.com/office/drawing/2014/main" id="{E3ECB405-E495-477B-A7FB-2A3DD2AFC8CC}"/>
              </a:ext>
            </a:extLst>
          </p:cNvPr>
          <p:cNvSpPr/>
          <p:nvPr/>
        </p:nvSpPr>
        <p:spPr>
          <a:xfrm>
            <a:off x="1281749" y="928710"/>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Tree>
    <p:extLst>
      <p:ext uri="{BB962C8B-B14F-4D97-AF65-F5344CB8AC3E}">
        <p14:creationId xmlns:p14="http://schemas.microsoft.com/office/powerpoint/2010/main" val="321716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right)">
                                      <p:cBhvr>
                                        <p:cTn id="26" dur="500"/>
                                        <p:tgtEl>
                                          <p:spTgt spid="3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animBg="1"/>
      <p:bldP spid="6" grpId="0"/>
      <p:bldP spid="30" grpId="0"/>
      <p:bldP spid="32" grpId="0"/>
      <p:bldP spid="3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076" name="Picture 4" descr="Related image">
            <a:extLst>
              <a:ext uri="{FF2B5EF4-FFF2-40B4-BE49-F238E27FC236}">
                <a16:creationId xmlns:a16="http://schemas.microsoft.com/office/drawing/2014/main" id="{744FE4B5-F9E3-410C-BE59-A0EF3C7CE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925867" y="2920590"/>
            <a:ext cx="2711304" cy="2711304"/>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778F7720-BAEF-4037-9566-E67E41F8EB75}"/>
              </a:ext>
            </a:extLst>
          </p:cNvPr>
          <p:cNvGrpSpPr/>
          <p:nvPr/>
        </p:nvGrpSpPr>
        <p:grpSpPr>
          <a:xfrm>
            <a:off x="5238627" y="4380138"/>
            <a:ext cx="1706471" cy="1706470"/>
            <a:chOff x="4968512" y="2232816"/>
            <a:chExt cx="1706471" cy="1706470"/>
          </a:xfrm>
        </p:grpSpPr>
        <p:pic>
          <p:nvPicPr>
            <p:cNvPr id="43" name="Graphic 42" descr="Single gear">
              <a:extLst>
                <a:ext uri="{FF2B5EF4-FFF2-40B4-BE49-F238E27FC236}">
                  <a16:creationId xmlns:a16="http://schemas.microsoft.com/office/drawing/2014/main" id="{21000891-2C9C-4316-B058-3EDA508F74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4968512" y="223281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43">
              <a:extLst>
                <a:ext uri="{FF2B5EF4-FFF2-40B4-BE49-F238E27FC236}">
                  <a16:creationId xmlns:a16="http://schemas.microsoft.com/office/drawing/2014/main" id="{8BC444BC-54AE-4DBB-8397-A6C630FF5CFF}"/>
                </a:ext>
              </a:extLst>
            </p:cNvPr>
            <p:cNvSpPr/>
            <p:nvPr/>
          </p:nvSpPr>
          <p:spPr>
            <a:xfrm>
              <a:off x="5619542" y="276008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9CBBF1F-CFE0-410B-A9D2-D03F6AA82335}"/>
              </a:ext>
            </a:extLst>
          </p:cNvPr>
          <p:cNvGrpSpPr/>
          <p:nvPr/>
        </p:nvGrpSpPr>
        <p:grpSpPr>
          <a:xfrm>
            <a:off x="8801593" y="1644206"/>
            <a:ext cx="862524" cy="902416"/>
            <a:chOff x="805923" y="4129469"/>
            <a:chExt cx="1105273" cy="1105273"/>
          </a:xfrm>
          <a:effectLst/>
        </p:grpSpPr>
        <p:pic>
          <p:nvPicPr>
            <p:cNvPr id="14" name="Graphic 13" descr="Single gear">
              <a:extLst>
                <a:ext uri="{FF2B5EF4-FFF2-40B4-BE49-F238E27FC236}">
                  <a16:creationId xmlns:a16="http://schemas.microsoft.com/office/drawing/2014/main" id="{5EE52A1E-CC0D-4886-B2A2-872A231FDF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805923" y="4129469"/>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5" name="Plus Sign 14">
              <a:extLst>
                <a:ext uri="{FF2B5EF4-FFF2-40B4-BE49-F238E27FC236}">
                  <a16:creationId xmlns:a16="http://schemas.microsoft.com/office/drawing/2014/main" id="{E40C52F7-C32D-4014-9413-3B62C9B7AA42}"/>
                </a:ext>
              </a:extLst>
            </p:cNvPr>
            <p:cNvSpPr/>
            <p:nvPr/>
          </p:nvSpPr>
          <p:spPr>
            <a:xfrm>
              <a:off x="1136801"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EBD66C28-617C-49BB-995A-AB007CB36161}"/>
              </a:ext>
            </a:extLst>
          </p:cNvPr>
          <p:cNvSpPr txBox="1"/>
          <p:nvPr/>
        </p:nvSpPr>
        <p:spPr>
          <a:xfrm flipH="1">
            <a:off x="8343988" y="2517629"/>
            <a:ext cx="2480930" cy="369332"/>
          </a:xfrm>
          <a:prstGeom prst="rect">
            <a:avLst/>
          </a:prstGeom>
          <a:noFill/>
        </p:spPr>
        <p:txBody>
          <a:bodyPr wrap="square" rtlCol="0">
            <a:spAutoFit/>
          </a:bodyPr>
          <a:lstStyle/>
          <a:p>
            <a:r>
              <a:rPr lang="en-GB" b="1" dirty="0">
                <a:latin typeface="Roboto Cn"/>
                <a:ea typeface="Roboto" pitchFamily="2" charset="0"/>
              </a:rPr>
              <a:t>POINTS FORTS</a:t>
            </a:r>
            <a:endParaRPr lang="en-US" sz="1400" b="1" dirty="0">
              <a:latin typeface="Roboto Cn"/>
              <a:ea typeface="Roboto" pitchFamily="2" charset="0"/>
            </a:endParaRPr>
          </a:p>
        </p:txBody>
      </p:sp>
      <p:sp>
        <p:nvSpPr>
          <p:cNvPr id="5" name="TextBox 4">
            <a:extLst>
              <a:ext uri="{FF2B5EF4-FFF2-40B4-BE49-F238E27FC236}">
                <a16:creationId xmlns:a16="http://schemas.microsoft.com/office/drawing/2014/main" id="{26FE8E7A-EA8B-4AA3-9E0D-15544FE6116F}"/>
              </a:ext>
            </a:extLst>
          </p:cNvPr>
          <p:cNvSpPr txBox="1"/>
          <p:nvPr/>
        </p:nvSpPr>
        <p:spPr>
          <a:xfrm>
            <a:off x="8749963" y="4677433"/>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IMPACTS</a:t>
            </a:r>
          </a:p>
        </p:txBody>
      </p:sp>
      <p:sp>
        <p:nvSpPr>
          <p:cNvPr id="20" name="TextBox 19">
            <a:extLst>
              <a:ext uri="{FF2B5EF4-FFF2-40B4-BE49-F238E27FC236}">
                <a16:creationId xmlns:a16="http://schemas.microsoft.com/office/drawing/2014/main" id="{C0814D72-D9D7-409C-A453-00269788C1FC}"/>
              </a:ext>
            </a:extLst>
          </p:cNvPr>
          <p:cNvSpPr txBox="1"/>
          <p:nvPr/>
        </p:nvSpPr>
        <p:spPr>
          <a:xfrm>
            <a:off x="7925867" y="5276398"/>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sp>
        <p:nvSpPr>
          <p:cNvPr id="21" name="TextBox 20">
            <a:extLst>
              <a:ext uri="{FF2B5EF4-FFF2-40B4-BE49-F238E27FC236}">
                <a16:creationId xmlns:a16="http://schemas.microsoft.com/office/drawing/2014/main" id="{849D0C3C-2D91-419A-8412-6D5C8A436AFD}"/>
              </a:ext>
            </a:extLst>
          </p:cNvPr>
          <p:cNvSpPr txBox="1"/>
          <p:nvPr/>
        </p:nvSpPr>
        <p:spPr>
          <a:xfrm>
            <a:off x="8951195" y="5609191"/>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sp>
        <p:nvSpPr>
          <p:cNvPr id="22" name="TextBox 21">
            <a:extLst>
              <a:ext uri="{FF2B5EF4-FFF2-40B4-BE49-F238E27FC236}">
                <a16:creationId xmlns:a16="http://schemas.microsoft.com/office/drawing/2014/main" id="{F41FC3A4-8D81-46EA-8AD3-5BC533B1777B}"/>
              </a:ext>
            </a:extLst>
          </p:cNvPr>
          <p:cNvSpPr txBox="1"/>
          <p:nvPr/>
        </p:nvSpPr>
        <p:spPr>
          <a:xfrm>
            <a:off x="10015626" y="5155002"/>
            <a:ext cx="1213651" cy="276999"/>
          </a:xfrm>
          <a:prstGeom prst="rect">
            <a:avLst/>
          </a:prstGeom>
          <a:solidFill>
            <a:schemeClr val="accent6">
              <a:lumMod val="75000"/>
            </a:schemeClr>
          </a:solidFill>
        </p:spPr>
        <p:txBody>
          <a:bodyPr wrap="square" lIns="0" tIns="0" rIns="0" bIns="0" rtlCol="0">
            <a:spAutoFit/>
          </a:bodyPr>
          <a:lstStyle/>
          <a:p>
            <a:pPr algn="ctr"/>
            <a:r>
              <a:rPr lang="en-US" b="1" dirty="0">
                <a:solidFill>
                  <a:schemeClr val="bg1"/>
                </a:solidFill>
                <a:latin typeface="Roboto Cn"/>
              </a:rPr>
              <a:t>CAUSES</a:t>
            </a:r>
          </a:p>
        </p:txBody>
      </p:sp>
      <p:grpSp>
        <p:nvGrpSpPr>
          <p:cNvPr id="34" name="Group 33">
            <a:extLst>
              <a:ext uri="{FF2B5EF4-FFF2-40B4-BE49-F238E27FC236}">
                <a16:creationId xmlns:a16="http://schemas.microsoft.com/office/drawing/2014/main" id="{8D769CC3-49B8-4AA9-8566-4D45A6B45E0F}"/>
              </a:ext>
            </a:extLst>
          </p:cNvPr>
          <p:cNvGrpSpPr/>
          <p:nvPr/>
        </p:nvGrpSpPr>
        <p:grpSpPr>
          <a:xfrm>
            <a:off x="1989737" y="1715877"/>
            <a:ext cx="837554" cy="837554"/>
            <a:chOff x="4763772" y="5448504"/>
            <a:chExt cx="1102846" cy="1102846"/>
          </a:xfrm>
          <a:effectLst/>
        </p:grpSpPr>
        <p:pic>
          <p:nvPicPr>
            <p:cNvPr id="35" name="Graphic 34" descr="Single gear">
              <a:extLst>
                <a:ext uri="{FF2B5EF4-FFF2-40B4-BE49-F238E27FC236}">
                  <a16:creationId xmlns:a16="http://schemas.microsoft.com/office/drawing/2014/main" id="{1D704827-61FC-4CEB-A66B-35855BEE680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6" name="Minus Sign 35">
              <a:extLst>
                <a:ext uri="{FF2B5EF4-FFF2-40B4-BE49-F238E27FC236}">
                  <a16:creationId xmlns:a16="http://schemas.microsoft.com/office/drawing/2014/main" id="{41AC5BD1-5FFD-43D7-B4DF-E46DBA27A1C1}"/>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1ACEB5C8-58FF-415A-B222-FD70883EC34D}"/>
              </a:ext>
            </a:extLst>
          </p:cNvPr>
          <p:cNvSpPr txBox="1"/>
          <p:nvPr/>
        </p:nvSpPr>
        <p:spPr>
          <a:xfrm flipH="1">
            <a:off x="1528173" y="2490523"/>
            <a:ext cx="1916413" cy="369332"/>
          </a:xfrm>
          <a:prstGeom prst="rect">
            <a:avLst/>
          </a:prstGeom>
          <a:noFill/>
        </p:spPr>
        <p:txBody>
          <a:bodyPr wrap="square" rtlCol="0">
            <a:spAutoFit/>
          </a:bodyPr>
          <a:lstStyle/>
          <a:p>
            <a:pPr algn="ctr"/>
            <a:r>
              <a:rPr lang="en-GB" b="1" dirty="0">
                <a:latin typeface="Roboto Cn"/>
                <a:ea typeface="Roboto" pitchFamily="2" charset="0"/>
              </a:rPr>
              <a:t>DÉFIS</a:t>
            </a:r>
            <a:endParaRPr lang="en-US" b="1" dirty="0">
              <a:latin typeface="Roboto Cn"/>
              <a:ea typeface="Roboto" pitchFamily="2" charset="0"/>
            </a:endParaRPr>
          </a:p>
        </p:txBody>
      </p:sp>
      <p:pic>
        <p:nvPicPr>
          <p:cNvPr id="17" name="Picture 16" descr="A close up of a logo&#10;&#10;Description automatically generated">
            <a:extLst>
              <a:ext uri="{FF2B5EF4-FFF2-40B4-BE49-F238E27FC236}">
                <a16:creationId xmlns:a16="http://schemas.microsoft.com/office/drawing/2014/main" id="{611BCE54-04DD-4192-88D7-D655A2C037F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6708" y="2987628"/>
            <a:ext cx="2705100" cy="2705100"/>
          </a:xfrm>
          <a:prstGeom prst="rect">
            <a:avLst/>
          </a:prstGeom>
        </p:spPr>
      </p:pic>
      <p:sp>
        <p:nvSpPr>
          <p:cNvPr id="30" name="TextBox 29">
            <a:extLst>
              <a:ext uri="{FF2B5EF4-FFF2-40B4-BE49-F238E27FC236}">
                <a16:creationId xmlns:a16="http://schemas.microsoft.com/office/drawing/2014/main" id="{40109F35-0C95-45A2-AED7-76768DF788E2}"/>
              </a:ext>
            </a:extLst>
          </p:cNvPr>
          <p:cNvSpPr txBox="1"/>
          <p:nvPr/>
        </p:nvSpPr>
        <p:spPr>
          <a:xfrm>
            <a:off x="1860755" y="4805937"/>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IMPACTS</a:t>
            </a:r>
          </a:p>
        </p:txBody>
      </p:sp>
      <p:sp>
        <p:nvSpPr>
          <p:cNvPr id="31" name="TextBox 30">
            <a:extLst>
              <a:ext uri="{FF2B5EF4-FFF2-40B4-BE49-F238E27FC236}">
                <a16:creationId xmlns:a16="http://schemas.microsoft.com/office/drawing/2014/main" id="{FA087615-E0A1-4248-BC2C-823CC49F0D53}"/>
              </a:ext>
            </a:extLst>
          </p:cNvPr>
          <p:cNvSpPr txBox="1"/>
          <p:nvPr/>
        </p:nvSpPr>
        <p:spPr>
          <a:xfrm>
            <a:off x="1205607" y="5354769"/>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32" name="TextBox 31">
            <a:extLst>
              <a:ext uri="{FF2B5EF4-FFF2-40B4-BE49-F238E27FC236}">
                <a16:creationId xmlns:a16="http://schemas.microsoft.com/office/drawing/2014/main" id="{1DA1B133-68F7-4730-B32A-88E3906EA670}"/>
              </a:ext>
            </a:extLst>
          </p:cNvPr>
          <p:cNvSpPr txBox="1"/>
          <p:nvPr/>
        </p:nvSpPr>
        <p:spPr>
          <a:xfrm>
            <a:off x="2230935" y="5687562"/>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33" name="TextBox 32">
            <a:extLst>
              <a:ext uri="{FF2B5EF4-FFF2-40B4-BE49-F238E27FC236}">
                <a16:creationId xmlns:a16="http://schemas.microsoft.com/office/drawing/2014/main" id="{6353AD18-16AF-45E5-AD13-40115E168757}"/>
              </a:ext>
            </a:extLst>
          </p:cNvPr>
          <p:cNvSpPr txBox="1"/>
          <p:nvPr/>
        </p:nvSpPr>
        <p:spPr>
          <a:xfrm>
            <a:off x="3295366" y="5233373"/>
            <a:ext cx="1213651" cy="276999"/>
          </a:xfrm>
          <a:prstGeom prst="rect">
            <a:avLst/>
          </a:prstGeom>
          <a:solidFill>
            <a:srgbClr val="FF0000"/>
          </a:solidFill>
        </p:spPr>
        <p:txBody>
          <a:bodyPr wrap="square" lIns="0" tIns="0" rIns="0" bIns="0" rtlCol="0">
            <a:spAutoFit/>
          </a:bodyPr>
          <a:lstStyle/>
          <a:p>
            <a:pPr algn="ctr"/>
            <a:r>
              <a:rPr lang="en-US" b="1" dirty="0">
                <a:solidFill>
                  <a:schemeClr val="bg1"/>
                </a:solidFill>
                <a:latin typeface="Roboto Cn"/>
              </a:rPr>
              <a:t>CAUSES</a:t>
            </a:r>
          </a:p>
        </p:txBody>
      </p:sp>
      <p:sp>
        <p:nvSpPr>
          <p:cNvPr id="40" name="TextBox 39">
            <a:extLst>
              <a:ext uri="{FF2B5EF4-FFF2-40B4-BE49-F238E27FC236}">
                <a16:creationId xmlns:a16="http://schemas.microsoft.com/office/drawing/2014/main" id="{A0DE53B7-0BC6-4A4E-8451-357E56339AFF}"/>
              </a:ext>
            </a:extLst>
          </p:cNvPr>
          <p:cNvSpPr txBox="1"/>
          <p:nvPr/>
        </p:nvSpPr>
        <p:spPr>
          <a:xfrm>
            <a:off x="3731451" y="5784529"/>
            <a:ext cx="5328350" cy="954107"/>
          </a:xfrm>
          <a:prstGeom prst="rect">
            <a:avLst/>
          </a:prstGeom>
          <a:noFill/>
        </p:spPr>
        <p:txBody>
          <a:bodyPr wrap="square" rtlCol="0">
            <a:spAutoFit/>
          </a:bodyPr>
          <a:lstStyle/>
          <a:p>
            <a:pPr algn="ctr"/>
            <a:r>
              <a:rPr lang="en-US" sz="2800" b="1" dirty="0">
                <a:latin typeface="Roboto Cn"/>
              </a:rPr>
              <a:t>FACTEURS</a:t>
            </a:r>
          </a:p>
          <a:p>
            <a:pPr algn="ctr"/>
            <a:r>
              <a:rPr lang="en-US" sz="2800" b="1" dirty="0">
                <a:solidFill>
                  <a:srgbClr val="FF0000"/>
                </a:solidFill>
                <a:latin typeface="Roboto Cn"/>
              </a:rPr>
              <a:t>LIMITANTS</a:t>
            </a:r>
            <a:r>
              <a:rPr lang="en-US" sz="2800" b="1" dirty="0">
                <a:latin typeface="Roboto Cn"/>
              </a:rPr>
              <a:t> &amp; </a:t>
            </a:r>
            <a:r>
              <a:rPr lang="en-US" sz="2800" b="1" dirty="0">
                <a:solidFill>
                  <a:schemeClr val="accent6">
                    <a:lumMod val="75000"/>
                  </a:schemeClr>
                </a:solidFill>
                <a:latin typeface="Roboto Cn"/>
              </a:rPr>
              <a:t>FACILITANTS</a:t>
            </a:r>
          </a:p>
        </p:txBody>
      </p:sp>
      <p:sp>
        <p:nvSpPr>
          <p:cNvPr id="18" name="TextBox 17">
            <a:extLst>
              <a:ext uri="{FF2B5EF4-FFF2-40B4-BE49-F238E27FC236}">
                <a16:creationId xmlns:a16="http://schemas.microsoft.com/office/drawing/2014/main" id="{75BCBEC9-4192-423C-93E4-DCE4732820B9}"/>
              </a:ext>
            </a:extLst>
          </p:cNvPr>
          <p:cNvSpPr txBox="1"/>
          <p:nvPr/>
        </p:nvSpPr>
        <p:spPr>
          <a:xfrm>
            <a:off x="5063836" y="2331216"/>
            <a:ext cx="2139193" cy="461665"/>
          </a:xfrm>
          <a:prstGeom prst="rect">
            <a:avLst/>
          </a:prstGeom>
          <a:noFill/>
        </p:spPr>
        <p:txBody>
          <a:bodyPr wrap="square" rtlCol="0">
            <a:spAutoFit/>
          </a:bodyPr>
          <a:lstStyle/>
          <a:p>
            <a:pPr algn="ctr"/>
            <a:r>
              <a:rPr lang="en-US" sz="2400" b="1" i="1" dirty="0">
                <a:solidFill>
                  <a:schemeClr val="accent1"/>
                </a:solidFill>
                <a:latin typeface="Roboto Cn"/>
              </a:rPr>
              <a:t>5 POURQUOI </a:t>
            </a:r>
          </a:p>
        </p:txBody>
      </p:sp>
      <p:grpSp>
        <p:nvGrpSpPr>
          <p:cNvPr id="38" name="Group 10">
            <a:extLst>
              <a:ext uri="{FF2B5EF4-FFF2-40B4-BE49-F238E27FC236}">
                <a16:creationId xmlns:a16="http://schemas.microsoft.com/office/drawing/2014/main" id="{54684965-66CD-4611-BCD2-909793F0A717}"/>
              </a:ext>
            </a:extLst>
          </p:cNvPr>
          <p:cNvGrpSpPr/>
          <p:nvPr/>
        </p:nvGrpSpPr>
        <p:grpSpPr>
          <a:xfrm>
            <a:off x="23374" y="749745"/>
            <a:ext cx="1249581" cy="1250897"/>
            <a:chOff x="256131" y="4176675"/>
            <a:chExt cx="1488832" cy="1490400"/>
          </a:xfrm>
        </p:grpSpPr>
        <p:sp>
          <p:nvSpPr>
            <p:cNvPr id="39" name="Rectangle: Rounded Corners 11">
              <a:extLst>
                <a:ext uri="{FF2B5EF4-FFF2-40B4-BE49-F238E27FC236}">
                  <a16:creationId xmlns:a16="http://schemas.microsoft.com/office/drawing/2014/main" id="{518D04DA-3A15-4823-A30A-2B9D9A50CCB9}"/>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41" name="Rectangle: Rounded Corners 12">
              <a:extLst>
                <a:ext uri="{FF2B5EF4-FFF2-40B4-BE49-F238E27FC236}">
                  <a16:creationId xmlns:a16="http://schemas.microsoft.com/office/drawing/2014/main" id="{B01B9FB5-EB74-482B-A197-D3E07EAA3DE8}"/>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42" name="Group 13">
              <a:extLst>
                <a:ext uri="{FF2B5EF4-FFF2-40B4-BE49-F238E27FC236}">
                  <a16:creationId xmlns:a16="http://schemas.microsoft.com/office/drawing/2014/main" id="{7048F5AF-74AD-452C-9489-1B9B66A1AA37}"/>
                </a:ext>
              </a:extLst>
            </p:cNvPr>
            <p:cNvGrpSpPr/>
            <p:nvPr/>
          </p:nvGrpSpPr>
          <p:grpSpPr>
            <a:xfrm>
              <a:off x="430988" y="4259045"/>
              <a:ext cx="1182803" cy="1035135"/>
              <a:chOff x="49330" y="-591802"/>
              <a:chExt cx="9051593" cy="7921544"/>
            </a:xfrm>
            <a:solidFill>
              <a:schemeClr val="accent2"/>
            </a:solidFill>
          </p:grpSpPr>
          <p:pic>
            <p:nvPicPr>
              <p:cNvPr id="45" name="Graphic 14" descr="Single gear">
                <a:extLst>
                  <a:ext uri="{FF2B5EF4-FFF2-40B4-BE49-F238E27FC236}">
                    <a16:creationId xmlns:a16="http://schemas.microsoft.com/office/drawing/2014/main" id="{4C94A4E9-6CAA-4C87-9FAD-6741DCB7956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6" name="Graphic 15" descr="Single gear">
                <a:extLst>
                  <a:ext uri="{FF2B5EF4-FFF2-40B4-BE49-F238E27FC236}">
                    <a16:creationId xmlns:a16="http://schemas.microsoft.com/office/drawing/2014/main" id="{AEFA9BB2-840E-47AD-A045-E6AC8BDD5D6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7" name="Minus Sign 16">
                <a:extLst>
                  <a:ext uri="{FF2B5EF4-FFF2-40B4-BE49-F238E27FC236}">
                    <a16:creationId xmlns:a16="http://schemas.microsoft.com/office/drawing/2014/main" id="{DE2E48F1-D063-4EA7-9D68-77F489408FF1}"/>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8" name="Graphic 17" descr="Single gear">
                <a:extLst>
                  <a:ext uri="{FF2B5EF4-FFF2-40B4-BE49-F238E27FC236}">
                    <a16:creationId xmlns:a16="http://schemas.microsoft.com/office/drawing/2014/main" id="{933F084E-FD3D-42F4-977B-4DEF2A6A619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9" name="Freeform: Shape 18">
                <a:extLst>
                  <a:ext uri="{FF2B5EF4-FFF2-40B4-BE49-F238E27FC236}">
                    <a16:creationId xmlns:a16="http://schemas.microsoft.com/office/drawing/2014/main" id="{419361C7-CE41-49E4-8F58-9BB6D64FBA5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50" name="Plus Sign 19">
                <a:extLst>
                  <a:ext uri="{FF2B5EF4-FFF2-40B4-BE49-F238E27FC236}">
                    <a16:creationId xmlns:a16="http://schemas.microsoft.com/office/drawing/2014/main" id="{879F543F-7E1E-4B4C-BEAB-AF125F001D91}"/>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51" name="Rectangle 50">
            <a:extLst>
              <a:ext uri="{FF2B5EF4-FFF2-40B4-BE49-F238E27FC236}">
                <a16:creationId xmlns:a16="http://schemas.microsoft.com/office/drawing/2014/main" id="{43BBDEC8-41C6-4DE2-AA25-D0696FDDD768}"/>
              </a:ext>
            </a:extLst>
          </p:cNvPr>
          <p:cNvSpPr/>
          <p:nvPr/>
        </p:nvSpPr>
        <p:spPr>
          <a:xfrm>
            <a:off x="1239214" y="926078"/>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Tree>
    <p:extLst>
      <p:ext uri="{BB962C8B-B14F-4D97-AF65-F5344CB8AC3E}">
        <p14:creationId xmlns:p14="http://schemas.microsoft.com/office/powerpoint/2010/main" val="6430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BE513E-E623-49EC-ADCE-73F7DB166154}"/>
              </a:ext>
            </a:extLst>
          </p:cNvPr>
          <p:cNvSpPr>
            <a:spLocks noGrp="1"/>
          </p:cNvSpPr>
          <p:nvPr>
            <p:ph type="title"/>
          </p:nvPr>
        </p:nvSpPr>
        <p:spPr/>
        <p:txBody>
          <a:bodyPr/>
          <a:lstStyle/>
          <a:p>
            <a:r>
              <a:rPr lang="fr-FR" dirty="0"/>
              <a:t>Préambule - Instructions</a:t>
            </a:r>
          </a:p>
        </p:txBody>
      </p:sp>
      <p:sp>
        <p:nvSpPr>
          <p:cNvPr id="3" name="Espace réservé du contenu 2">
            <a:extLst>
              <a:ext uri="{FF2B5EF4-FFF2-40B4-BE49-F238E27FC236}">
                <a16:creationId xmlns:a16="http://schemas.microsoft.com/office/drawing/2014/main" id="{7203F65B-BFFB-4DCF-8E4C-51DB6C8CD4CE}"/>
              </a:ext>
            </a:extLst>
          </p:cNvPr>
          <p:cNvSpPr>
            <a:spLocks noGrp="1"/>
          </p:cNvSpPr>
          <p:nvPr>
            <p:ph idx="1"/>
          </p:nvPr>
        </p:nvSpPr>
        <p:spPr>
          <a:xfrm>
            <a:off x="838200" y="1689903"/>
            <a:ext cx="10515600" cy="3889639"/>
          </a:xfrm>
          <a:solidFill>
            <a:srgbClr val="FFFF00"/>
          </a:solidFill>
        </p:spPr>
        <p:txBody>
          <a:bodyPr>
            <a:normAutofit/>
          </a:bodyPr>
          <a:lstStyle/>
          <a:p>
            <a:endParaRPr lang="fr-FR" dirty="0"/>
          </a:p>
          <a:p>
            <a:r>
              <a:rPr lang="fr-FR" dirty="0"/>
              <a:t>Cette présentation propose une méthodologie permettant de mener une Revue Intra-Action (RIA) de la COVID-19. Elle est à adapter au contexte spécifique du pays. </a:t>
            </a:r>
          </a:p>
          <a:p>
            <a:r>
              <a:rPr lang="fr-FR" dirty="0"/>
              <a:t>Le coordinateur de la RIA devra remplir les sections jaunes de cette présentation avant </a:t>
            </a:r>
            <a:r>
              <a:rPr lang="fr-FR"/>
              <a:t>la revue.</a:t>
            </a:r>
            <a:endParaRPr lang="fr-FR" dirty="0"/>
          </a:p>
        </p:txBody>
      </p:sp>
    </p:spTree>
    <p:extLst>
      <p:ext uri="{BB962C8B-B14F-4D97-AF65-F5344CB8AC3E}">
        <p14:creationId xmlns:p14="http://schemas.microsoft.com/office/powerpoint/2010/main" val="2078590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701916" y="2013989"/>
            <a:ext cx="11451771" cy="4549835"/>
          </a:xfrm>
          <a:prstGeom prst="rect">
            <a:avLst/>
          </a:prstGeom>
        </p:spPr>
        <p:txBody>
          <a:bodyPr wrap="square">
            <a:spAutoFit/>
          </a:bodyPr>
          <a:lstStyle/>
          <a:p>
            <a:pPr marL="514350" indent="-514350">
              <a:lnSpc>
                <a:spcPct val="150000"/>
              </a:lnSpc>
              <a:buFont typeface="+mj-lt"/>
              <a:buAutoNum type="arabicPeriod"/>
            </a:pPr>
            <a:r>
              <a:rPr lang="fr-FR" sz="2800" dirty="0"/>
              <a:t>En utilisant les questions clés, identifier les défis et les pratiques exemplaires au cours de la réponse jusqu'à présent</a:t>
            </a:r>
          </a:p>
          <a:p>
            <a:pPr marL="514350" indent="-514350">
              <a:lnSpc>
                <a:spcPct val="150000"/>
              </a:lnSpc>
              <a:buFont typeface="+mj-lt"/>
              <a:buAutoNum type="arabicPeriod"/>
            </a:pPr>
            <a:r>
              <a:rPr lang="fr-FR" sz="2800" dirty="0"/>
              <a:t>Pour chaque défi et pratique exemplaire, identifier l'impact que cela a eu sur la réponse jusqu'à présent</a:t>
            </a:r>
          </a:p>
          <a:p>
            <a:pPr marL="514350" indent="-514350">
              <a:lnSpc>
                <a:spcPct val="150000"/>
              </a:lnSpc>
              <a:buFont typeface="+mj-lt"/>
              <a:buAutoNum type="arabicPeriod"/>
            </a:pPr>
            <a:r>
              <a:rPr lang="fr-FR" sz="2800" dirty="0"/>
              <a:t>Pour chaque défi et pratique exemplaire, identifier les facteurs limitants (pour les défis) et les facteurs facilitants (pour les pratiques exemplaires)</a:t>
            </a:r>
          </a:p>
          <a:p>
            <a:pPr marL="514350" indent="-514350">
              <a:lnSpc>
                <a:spcPct val="150000"/>
              </a:lnSpc>
              <a:buFont typeface="+mj-lt"/>
              <a:buAutoNum type="arabicPeriod"/>
            </a:pPr>
            <a:r>
              <a:rPr lang="fr-FR" sz="2800" dirty="0"/>
              <a:t>Identifier au maximum 6 défis clés et 6 pratique exemplaire</a:t>
            </a:r>
            <a:endParaRPr lang="en-GB" sz="2800" dirty="0"/>
          </a:p>
        </p:txBody>
      </p:sp>
      <p:grpSp>
        <p:nvGrpSpPr>
          <p:cNvPr id="11" name="Group 10">
            <a:extLst>
              <a:ext uri="{FF2B5EF4-FFF2-40B4-BE49-F238E27FC236}">
                <a16:creationId xmlns:a16="http://schemas.microsoft.com/office/drawing/2014/main" id="{FEB2FDE3-311E-42CB-917B-D5C0F0A12FCD}"/>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D7DF2C1A-50D2-4ACB-B759-C69311005776}"/>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14" name="Rectangle: Rounded Corners 12">
              <a:extLst>
                <a:ext uri="{FF2B5EF4-FFF2-40B4-BE49-F238E27FC236}">
                  <a16:creationId xmlns:a16="http://schemas.microsoft.com/office/drawing/2014/main" id="{5083B8C0-6802-4FBF-A038-DB9CA3B19B25}"/>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23327521-0763-4D08-8427-8B779C189111}"/>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90C6524B-33AD-4E71-BE97-46B4BE3297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98D6E599-808E-407B-A82C-093733BD68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CE91DD83-DAA1-40E1-8F37-C2F90F768BD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3777C37E-7BDD-4216-8072-46E3BC79EC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7C374DFB-DA4D-46FF-9E3B-5F143EAE149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61AC0734-075B-4F50-9193-8E970E25322B}"/>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22" name="Rectangle 21">
            <a:extLst>
              <a:ext uri="{FF2B5EF4-FFF2-40B4-BE49-F238E27FC236}">
                <a16:creationId xmlns:a16="http://schemas.microsoft.com/office/drawing/2014/main" id="{7D28356C-9138-4B0E-8CD5-2CD0171CD5F4}"/>
              </a:ext>
            </a:extLst>
          </p:cNvPr>
          <p:cNvSpPr/>
          <p:nvPr/>
        </p:nvSpPr>
        <p:spPr>
          <a:xfrm>
            <a:off x="1281749" y="928710"/>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Tree>
    <p:extLst>
      <p:ext uri="{BB962C8B-B14F-4D97-AF65-F5344CB8AC3E}">
        <p14:creationId xmlns:p14="http://schemas.microsoft.com/office/powerpoint/2010/main" val="282777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7" y="1432171"/>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Rectangle 27">
            <a:extLst>
              <a:ext uri="{FF2B5EF4-FFF2-40B4-BE49-F238E27FC236}">
                <a16:creationId xmlns:a16="http://schemas.microsoft.com/office/drawing/2014/main" id="{B8BD7D21-6F3B-4133-B610-7969D4E64930}"/>
              </a:ext>
            </a:extLst>
          </p:cNvPr>
          <p:cNvSpPr/>
          <p:nvPr/>
        </p:nvSpPr>
        <p:spPr>
          <a:xfrm>
            <a:off x="1281749" y="928710"/>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graphicFrame>
        <p:nvGraphicFramePr>
          <p:cNvPr id="37" name="Table 6">
            <a:extLst>
              <a:ext uri="{FF2B5EF4-FFF2-40B4-BE49-F238E27FC236}">
                <a16:creationId xmlns:a16="http://schemas.microsoft.com/office/drawing/2014/main" id="{9D7045CF-5BD5-43FB-9BE7-AB972BFC3469}"/>
              </a:ext>
            </a:extLst>
          </p:cNvPr>
          <p:cNvGraphicFramePr>
            <a:graphicFrameLocks noGrp="1"/>
          </p:cNvGraphicFramePr>
          <p:nvPr>
            <p:extLst>
              <p:ext uri="{D42A27DB-BD31-4B8C-83A1-F6EECF244321}">
                <p14:modId xmlns:p14="http://schemas.microsoft.com/office/powerpoint/2010/main" val="2125950616"/>
              </p:ext>
            </p:extLst>
          </p:nvPr>
        </p:nvGraphicFramePr>
        <p:xfrm>
          <a:off x="495656" y="1916852"/>
          <a:ext cx="11194990" cy="2602962"/>
        </p:xfrm>
        <a:graphic>
          <a:graphicData uri="http://schemas.openxmlformats.org/drawingml/2006/table">
            <a:tbl>
              <a:tblPr firstRow="1" bandRow="1">
                <a:tableStyleId>{5940675A-B579-460E-94D1-54222C63F5DA}</a:tableStyleId>
              </a:tblPr>
              <a:tblGrid>
                <a:gridCol w="2913948">
                  <a:extLst>
                    <a:ext uri="{9D8B030D-6E8A-4147-A177-3AD203B41FA5}">
                      <a16:colId xmlns:a16="http://schemas.microsoft.com/office/drawing/2014/main" val="20000"/>
                    </a:ext>
                  </a:extLst>
                </a:gridCol>
                <a:gridCol w="3950747">
                  <a:extLst>
                    <a:ext uri="{9D8B030D-6E8A-4147-A177-3AD203B41FA5}">
                      <a16:colId xmlns:a16="http://schemas.microsoft.com/office/drawing/2014/main" val="20001"/>
                    </a:ext>
                  </a:extLst>
                </a:gridCol>
                <a:gridCol w="4330295">
                  <a:extLst>
                    <a:ext uri="{9D8B030D-6E8A-4147-A177-3AD203B41FA5}">
                      <a16:colId xmlns:a16="http://schemas.microsoft.com/office/drawing/2014/main" val="20002"/>
                    </a:ext>
                  </a:extLst>
                </a:gridCol>
              </a:tblGrid>
              <a:tr h="333384">
                <a:tc>
                  <a:txBody>
                    <a:bodyPr/>
                    <a:lstStyle/>
                    <a:p>
                      <a:r>
                        <a:rPr lang="fr-CA" sz="1800" b="1" noProof="0" dirty="0">
                          <a:latin typeface="Roboto" pitchFamily="2" charset="0"/>
                          <a:ea typeface="Roboto" pitchFamily="2" charset="0"/>
                        </a:rPr>
                        <a:t>Bonnes</a:t>
                      </a:r>
                      <a:r>
                        <a:rPr lang="fr-CA" sz="1800" b="1" baseline="0" noProof="0" dirty="0">
                          <a:latin typeface="Roboto" pitchFamily="2" charset="0"/>
                          <a:ea typeface="Roboto" pitchFamily="2" charset="0"/>
                        </a:rPr>
                        <a:t> pratiques / Points forts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Impact(s)</a:t>
                      </a:r>
                    </a:p>
                  </a:txBody>
                  <a:tcPr marL="82935" marR="82935" marT="41468" marB="41468">
                    <a:solidFill>
                      <a:schemeClr val="bg2">
                        <a:lumMod val="60000"/>
                        <a:lumOff val="40000"/>
                      </a:schemeClr>
                    </a:solidFill>
                  </a:tcPr>
                </a:tc>
                <a:tc>
                  <a:txBody>
                    <a:bodyPr/>
                    <a:lstStyle/>
                    <a:p>
                      <a:r>
                        <a:rPr lang="fr-CA" sz="1800" b="1" baseline="0" noProof="0" dirty="0">
                          <a:latin typeface="Roboto" pitchFamily="2" charset="0"/>
                          <a:ea typeface="Roboto" pitchFamily="2" charset="0"/>
                        </a:rPr>
                        <a:t>Facteurs </a:t>
                      </a:r>
                      <a:r>
                        <a:rPr lang="fr-CA" sz="1800" b="1" noProof="0" dirty="0">
                          <a:latin typeface="Roboto" pitchFamily="2" charset="0"/>
                          <a:ea typeface="Roboto" pitchFamily="2" charset="0"/>
                        </a:rPr>
                        <a:t>facilitants </a:t>
                      </a: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971386">
                <a:tc>
                  <a:txBody>
                    <a:bodyPr/>
                    <a:lstStyle/>
                    <a:p>
                      <a:endParaRPr lang="fr-BE" sz="1600" noProof="0" dirty="0"/>
                    </a:p>
                    <a:p>
                      <a:endParaRPr lang="fr-BE" sz="1600" noProof="0" dirty="0"/>
                    </a:p>
                    <a:p>
                      <a:endParaRPr lang="fr-BE" sz="1600" noProof="0" dirty="0"/>
                    </a:p>
                  </a:txBody>
                  <a:tcPr marL="82935" marR="82935" marT="41468" marB="41468"/>
                </a:tc>
                <a:tc>
                  <a:txBody>
                    <a:bodyPr/>
                    <a:lstStyle/>
                    <a:p>
                      <a:pPr marL="0" indent="0">
                        <a:buFont typeface="Arial"/>
                        <a:buNone/>
                      </a:pPr>
                      <a:endParaRPr lang="fr-BE" sz="1600" noProof="0" dirty="0"/>
                    </a:p>
                  </a:txBody>
                  <a:tcPr marL="82935" marR="82935" marT="41468" marB="41468"/>
                </a:tc>
                <a:tc>
                  <a:txBody>
                    <a:bodyPr/>
                    <a:lstStyle/>
                    <a:p>
                      <a:pPr marL="285750" indent="-285750">
                        <a:buFont typeface="Arial" panose="020B0604020202020204" pitchFamily="34" charset="0"/>
                        <a:buChar char="•"/>
                      </a:pPr>
                      <a:endParaRPr lang="fr-BE" sz="1600" noProof="0" dirty="0"/>
                    </a:p>
                  </a:txBody>
                  <a:tcPr marL="82935" marR="82935" marT="41468" marB="41468"/>
                </a:tc>
                <a:extLst>
                  <a:ext uri="{0D108BD9-81ED-4DB2-BD59-A6C34878D82A}">
                    <a16:rowId xmlns:a16="http://schemas.microsoft.com/office/drawing/2014/main" val="10001"/>
                  </a:ext>
                </a:extLst>
              </a:tr>
            </a:tbl>
          </a:graphicData>
        </a:graphic>
      </p:graphicFrame>
      <p:graphicFrame>
        <p:nvGraphicFramePr>
          <p:cNvPr id="38" name="Table 8">
            <a:extLst>
              <a:ext uri="{FF2B5EF4-FFF2-40B4-BE49-F238E27FC236}">
                <a16:creationId xmlns:a16="http://schemas.microsoft.com/office/drawing/2014/main" id="{28107292-6834-457D-8DE5-30E0C7980A02}"/>
              </a:ext>
            </a:extLst>
          </p:cNvPr>
          <p:cNvGraphicFramePr>
            <a:graphicFrameLocks noGrp="1"/>
          </p:cNvGraphicFramePr>
          <p:nvPr>
            <p:extLst>
              <p:ext uri="{D42A27DB-BD31-4B8C-83A1-F6EECF244321}">
                <p14:modId xmlns:p14="http://schemas.microsoft.com/office/powerpoint/2010/main" val="1318336516"/>
              </p:ext>
            </p:extLst>
          </p:nvPr>
        </p:nvGraphicFramePr>
        <p:xfrm>
          <a:off x="490397" y="4400117"/>
          <a:ext cx="11194991" cy="2102906"/>
        </p:xfrm>
        <a:graphic>
          <a:graphicData uri="http://schemas.openxmlformats.org/drawingml/2006/table">
            <a:tbl>
              <a:tblPr firstRow="1" bandRow="1">
                <a:tableStyleId>{5940675A-B579-460E-94D1-54222C63F5DA}</a:tableStyleId>
              </a:tblPr>
              <a:tblGrid>
                <a:gridCol w="2948453">
                  <a:extLst>
                    <a:ext uri="{9D8B030D-6E8A-4147-A177-3AD203B41FA5}">
                      <a16:colId xmlns:a16="http://schemas.microsoft.com/office/drawing/2014/main" val="20000"/>
                    </a:ext>
                  </a:extLst>
                </a:gridCol>
                <a:gridCol w="3898991">
                  <a:extLst>
                    <a:ext uri="{9D8B030D-6E8A-4147-A177-3AD203B41FA5}">
                      <a16:colId xmlns:a16="http://schemas.microsoft.com/office/drawing/2014/main" val="20001"/>
                    </a:ext>
                  </a:extLst>
                </a:gridCol>
                <a:gridCol w="4347547">
                  <a:extLst>
                    <a:ext uri="{9D8B030D-6E8A-4147-A177-3AD203B41FA5}">
                      <a16:colId xmlns:a16="http://schemas.microsoft.com/office/drawing/2014/main" val="20002"/>
                    </a:ext>
                  </a:extLst>
                </a:gridCol>
              </a:tblGrid>
              <a:tr h="372604">
                <a:tc>
                  <a:txBody>
                    <a:bodyPr/>
                    <a:lstStyle/>
                    <a:p>
                      <a:r>
                        <a:rPr lang="fr-CA" sz="1800" b="1" noProof="0" dirty="0">
                          <a:latin typeface="Roboto" pitchFamily="2" charset="0"/>
                          <a:ea typeface="Roboto" pitchFamily="2" charset="0"/>
                        </a:rPr>
                        <a:t>Défis à relever </a:t>
                      </a:r>
                    </a:p>
                  </a:txBody>
                  <a:tcPr marL="82935" marR="82935" marT="41468" marB="41468">
                    <a:solidFill>
                      <a:schemeClr val="bg2">
                        <a:lumMod val="60000"/>
                        <a:lumOff val="40000"/>
                      </a:schemeClr>
                    </a:solidFill>
                  </a:tcPr>
                </a:tc>
                <a:tc>
                  <a:txBody>
                    <a:bodyPr/>
                    <a:lstStyle/>
                    <a:p>
                      <a:r>
                        <a:rPr lang="fr-CA" sz="1800" b="1" noProof="0" dirty="0">
                          <a:latin typeface="Roboto" pitchFamily="2" charset="0"/>
                          <a:ea typeface="Roboto" pitchFamily="2" charset="0"/>
                        </a:rPr>
                        <a:t>Impact(s)</a:t>
                      </a:r>
                    </a:p>
                  </a:txBody>
                  <a:tcPr marL="82935" marR="82935" marT="41468" marB="41468">
                    <a:solidFill>
                      <a:schemeClr val="bg2">
                        <a:lumMod val="60000"/>
                        <a:lumOff val="40000"/>
                      </a:schemeClr>
                    </a:solidFill>
                  </a:tcPr>
                </a:tc>
                <a:tc>
                  <a:txBody>
                    <a:bodyPr/>
                    <a:lstStyle/>
                    <a:p>
                      <a:r>
                        <a:rPr lang="fr-CA" sz="1800" b="1" baseline="0" noProof="0" dirty="0">
                          <a:latin typeface="Roboto" pitchFamily="2" charset="0"/>
                          <a:ea typeface="Roboto" pitchFamily="2" charset="0"/>
                        </a:rPr>
                        <a:t>Facteurs </a:t>
                      </a:r>
                      <a:r>
                        <a:rPr lang="fr-CA" sz="1800" b="1" noProof="0" dirty="0">
                          <a:latin typeface="Roboto" pitchFamily="2" charset="0"/>
                          <a:ea typeface="Roboto" pitchFamily="2" charset="0"/>
                        </a:rPr>
                        <a:t>limitants</a:t>
                      </a: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730302">
                <a:tc>
                  <a:txBody>
                    <a:bodyPr/>
                    <a:lstStyle/>
                    <a:p>
                      <a:endParaRPr lang="fr-BE" sz="1600" noProof="0" dirty="0"/>
                    </a:p>
                  </a:txBody>
                  <a:tcPr marL="82935" marR="82935" marT="41468" marB="41468"/>
                </a:tc>
                <a:tc>
                  <a:txBody>
                    <a:bodyPr/>
                    <a:lstStyle/>
                    <a:p>
                      <a:pPr marL="285750" indent="-285750" algn="l" fontAlgn="t">
                        <a:buFont typeface="Arial"/>
                        <a:buChar char="•"/>
                      </a:pPr>
                      <a:endParaRPr lang="en-US" sz="1600" b="0" i="0" u="none" strike="noStrike" dirty="0">
                        <a:solidFill>
                          <a:srgbClr val="000000"/>
                        </a:solidFill>
                        <a:effectLst/>
                        <a:latin typeface="+mn-lt"/>
                      </a:endParaRPr>
                    </a:p>
                  </a:txBody>
                  <a:tcPr marL="11519" marR="11519" marT="11519" marB="0"/>
                </a:tc>
                <a:tc>
                  <a:txBody>
                    <a:bodyPr/>
                    <a:lstStyle/>
                    <a:p>
                      <a:pPr marL="285750" indent="-285750">
                        <a:buFont typeface="Arial" panose="020B0604020202020204" pitchFamily="34" charset="0"/>
                        <a:buChar char="•"/>
                      </a:pPr>
                      <a:endParaRPr lang="en-US" sz="1600" dirty="0"/>
                    </a:p>
                  </a:txBody>
                  <a:tcPr marL="82935" marR="82935" marT="41468" marB="41468"/>
                </a:tc>
                <a:extLst>
                  <a:ext uri="{0D108BD9-81ED-4DB2-BD59-A6C34878D82A}">
                    <a16:rowId xmlns:a16="http://schemas.microsoft.com/office/drawing/2014/main" val="10001"/>
                  </a:ext>
                </a:extLst>
              </a:tr>
            </a:tbl>
          </a:graphicData>
        </a:graphic>
      </p:graphicFrame>
      <p:sp>
        <p:nvSpPr>
          <p:cNvPr id="39" name="TextBox 3">
            <a:extLst>
              <a:ext uri="{FF2B5EF4-FFF2-40B4-BE49-F238E27FC236}">
                <a16:creationId xmlns:a16="http://schemas.microsoft.com/office/drawing/2014/main" id="{D25D364A-6504-4165-9DFA-E833CCD06E6B}"/>
              </a:ext>
            </a:extLst>
          </p:cNvPr>
          <p:cNvSpPr txBox="1"/>
          <p:nvPr/>
        </p:nvSpPr>
        <p:spPr>
          <a:xfrm>
            <a:off x="3804556" y="2567225"/>
            <a:ext cx="3333999" cy="1723549"/>
          </a:xfrm>
          <a:prstGeom prst="rect">
            <a:avLst/>
          </a:prstGeom>
          <a:noFill/>
        </p:spPr>
        <p:txBody>
          <a:bodyPr wrap="square" rtlCol="0">
            <a:spAutoFit/>
          </a:bodyPr>
          <a:lstStyle/>
          <a:p>
            <a:r>
              <a:rPr lang="en-GB" dirty="0">
                <a:latin typeface="Roboto" pitchFamily="2" charset="0"/>
                <a:ea typeface="Roboto" pitchFamily="2" charset="0"/>
              </a:rPr>
              <a:t>Amélioration de la coordination et du partage de l'information pour la détection précoce des cas suspects ou confirmés et pour le suivi des contacts.</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40" name="TextBox 7">
            <a:extLst>
              <a:ext uri="{FF2B5EF4-FFF2-40B4-BE49-F238E27FC236}">
                <a16:creationId xmlns:a16="http://schemas.microsoft.com/office/drawing/2014/main" id="{9C27403F-0D3F-4695-B86B-A7CAFAB1F163}"/>
              </a:ext>
            </a:extLst>
          </p:cNvPr>
          <p:cNvSpPr txBox="1"/>
          <p:nvPr/>
        </p:nvSpPr>
        <p:spPr>
          <a:xfrm>
            <a:off x="7501156" y="2467036"/>
            <a:ext cx="4171502" cy="2031325"/>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Un lien </a:t>
            </a:r>
            <a:r>
              <a:rPr lang="en-GB" dirty="0" err="1">
                <a:latin typeface="Roboto" pitchFamily="2" charset="0"/>
                <a:ea typeface="Roboto" pitchFamily="2" charset="0"/>
              </a:rPr>
              <a:t>avait</a:t>
            </a:r>
            <a:r>
              <a:rPr lang="en-GB" dirty="0">
                <a:latin typeface="Roboto" pitchFamily="2" charset="0"/>
                <a:ea typeface="Roboto" pitchFamily="2" charset="0"/>
              </a:rPr>
              <a:t> déjà </a:t>
            </a:r>
            <a:r>
              <a:rPr lang="en-GB" dirty="0" err="1">
                <a:latin typeface="Roboto" pitchFamily="2" charset="0"/>
                <a:ea typeface="Roboto" pitchFamily="2" charset="0"/>
              </a:rPr>
              <a:t>été</a:t>
            </a:r>
            <a:r>
              <a:rPr lang="en-GB" dirty="0">
                <a:latin typeface="Roboto" pitchFamily="2" charset="0"/>
                <a:ea typeface="Roboto" pitchFamily="2" charset="0"/>
              </a:rPr>
              <a:t> établi avant la réponse</a:t>
            </a:r>
          </a:p>
          <a:p>
            <a:pPr marL="259175" indent="-259175">
              <a:buFont typeface="Arial" panose="020B0604020202020204" pitchFamily="34" charset="0"/>
              <a:buChar char="•"/>
            </a:pPr>
            <a:r>
              <a:rPr lang="en-GB" dirty="0">
                <a:latin typeface="Roboto" pitchFamily="2" charset="0"/>
                <a:ea typeface="Roboto" pitchFamily="2" charset="0"/>
              </a:rPr>
              <a:t>Volonté de toutes les parties prenantes d'organiser des réunions régulières</a:t>
            </a:r>
          </a:p>
          <a:p>
            <a:pPr marL="259175" indent="-259175">
              <a:buFont typeface="Arial" panose="020B0604020202020204" pitchFamily="34" charset="0"/>
              <a:buChar char="•"/>
            </a:pPr>
            <a:r>
              <a:rPr lang="en-GB" dirty="0">
                <a:latin typeface="Roboto" pitchFamily="2" charset="0"/>
                <a:ea typeface="Roboto" pitchFamily="2" charset="0"/>
              </a:rPr>
              <a:t>Soutien politique et financier du niveau central </a:t>
            </a:r>
            <a:endParaRPr lang="en-GB" sz="1600" dirty="0">
              <a:latin typeface="Roboto" pitchFamily="2" charset="0"/>
              <a:ea typeface="Roboto" pitchFamily="2" charset="0"/>
            </a:endParaRPr>
          </a:p>
        </p:txBody>
      </p:sp>
      <p:sp>
        <p:nvSpPr>
          <p:cNvPr id="41" name="TextBox 32">
            <a:extLst>
              <a:ext uri="{FF2B5EF4-FFF2-40B4-BE49-F238E27FC236}">
                <a16:creationId xmlns:a16="http://schemas.microsoft.com/office/drawing/2014/main" id="{F7F8416E-F81F-4F0B-814D-1C6AD2D3E665}"/>
              </a:ext>
            </a:extLst>
          </p:cNvPr>
          <p:cNvSpPr txBox="1"/>
          <p:nvPr/>
        </p:nvSpPr>
        <p:spPr>
          <a:xfrm>
            <a:off x="3697083" y="4728081"/>
            <a:ext cx="3333999" cy="1754326"/>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Réponse non coordonnée entre les partenaires, les autorités sanitaires et le niveau central </a:t>
            </a:r>
          </a:p>
          <a:p>
            <a:pPr marL="259175" indent="-259175">
              <a:buFont typeface="Arial" panose="020B0604020202020204" pitchFamily="34" charset="0"/>
              <a:buChar char="•"/>
            </a:pPr>
            <a:r>
              <a:rPr lang="en-GB" dirty="0">
                <a:latin typeface="Roboto" pitchFamily="2" charset="0"/>
                <a:ea typeface="Roboto" pitchFamily="2" charset="0"/>
              </a:rPr>
              <a:t>Duplication des activités et des efforts</a:t>
            </a:r>
            <a:endParaRPr lang="en-GB" sz="1600" dirty="0">
              <a:latin typeface="Roboto" pitchFamily="2" charset="0"/>
              <a:ea typeface="Roboto" pitchFamily="2" charset="0"/>
            </a:endParaRPr>
          </a:p>
        </p:txBody>
      </p:sp>
      <p:sp>
        <p:nvSpPr>
          <p:cNvPr id="42" name="TextBox 33">
            <a:extLst>
              <a:ext uri="{FF2B5EF4-FFF2-40B4-BE49-F238E27FC236}">
                <a16:creationId xmlns:a16="http://schemas.microsoft.com/office/drawing/2014/main" id="{3835384E-817B-4417-ABAB-ABFD4D35B678}"/>
              </a:ext>
            </a:extLst>
          </p:cNvPr>
          <p:cNvSpPr txBox="1"/>
          <p:nvPr/>
        </p:nvSpPr>
        <p:spPr>
          <a:xfrm>
            <a:off x="7501156" y="4810118"/>
            <a:ext cx="3333999" cy="2000548"/>
          </a:xfrm>
          <a:prstGeom prst="rect">
            <a:avLst/>
          </a:prstGeom>
          <a:noFill/>
        </p:spPr>
        <p:txBody>
          <a:bodyPr wrap="square" rtlCol="0">
            <a:spAutoFit/>
          </a:bodyPr>
          <a:lstStyle/>
          <a:p>
            <a:pPr marL="259175" indent="-259175">
              <a:buFont typeface="Arial" panose="020B0604020202020204" pitchFamily="34" charset="0"/>
              <a:buChar char="•"/>
            </a:pPr>
            <a:r>
              <a:rPr lang="en-GB" dirty="0">
                <a:latin typeface="Roboto" pitchFamily="2" charset="0"/>
                <a:ea typeface="Roboto" pitchFamily="2" charset="0"/>
              </a:rPr>
              <a:t>Absence de plan de coordination au niveau du district</a:t>
            </a:r>
          </a:p>
          <a:p>
            <a:pPr marL="259175" indent="-259175">
              <a:buFont typeface="Arial" panose="020B0604020202020204" pitchFamily="34" charset="0"/>
              <a:buChar char="•"/>
            </a:pPr>
            <a:r>
              <a:rPr lang="en-GB" dirty="0">
                <a:latin typeface="Roboto" pitchFamily="2" charset="0"/>
                <a:ea typeface="Roboto" pitchFamily="2" charset="0"/>
              </a:rPr>
              <a:t>Partenaires ne participant pas aux réunions de coordination</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43" name="TextBox 34">
            <a:extLst>
              <a:ext uri="{FF2B5EF4-FFF2-40B4-BE49-F238E27FC236}">
                <a16:creationId xmlns:a16="http://schemas.microsoft.com/office/drawing/2014/main" id="{9B3846CC-6F05-4175-99E2-3E32AD5FA64B}"/>
              </a:ext>
            </a:extLst>
          </p:cNvPr>
          <p:cNvSpPr txBox="1"/>
          <p:nvPr/>
        </p:nvSpPr>
        <p:spPr>
          <a:xfrm>
            <a:off x="700356" y="5177831"/>
            <a:ext cx="2521233" cy="892552"/>
          </a:xfrm>
          <a:prstGeom prst="rect">
            <a:avLst/>
          </a:prstGeom>
          <a:noFill/>
        </p:spPr>
        <p:txBody>
          <a:bodyPr wrap="square" rtlCol="0">
            <a:spAutoFit/>
          </a:bodyPr>
          <a:lstStyle/>
          <a:p>
            <a:pPr rtl="0"/>
            <a:r>
              <a:rPr lang="en-US" dirty="0">
                <a:latin typeface="Roboto" pitchFamily="2" charset="0"/>
                <a:ea typeface="Roboto" pitchFamily="2" charset="0"/>
              </a:rPr>
              <a:t>Une coordination au niveau local inefficace </a:t>
            </a:r>
          </a:p>
          <a:p>
            <a:pPr marL="259175" indent="-259175">
              <a:buFont typeface="Arial" panose="020B0604020202020204" pitchFamily="34" charset="0"/>
              <a:buChar char="•"/>
            </a:pPr>
            <a:endParaRPr lang="en-GB" sz="1600" dirty="0">
              <a:latin typeface="Roboto" pitchFamily="2" charset="0"/>
              <a:ea typeface="Roboto" pitchFamily="2" charset="0"/>
            </a:endParaRPr>
          </a:p>
        </p:txBody>
      </p:sp>
      <p:sp>
        <p:nvSpPr>
          <p:cNvPr id="44" name="TextBox 13">
            <a:extLst>
              <a:ext uri="{FF2B5EF4-FFF2-40B4-BE49-F238E27FC236}">
                <a16:creationId xmlns:a16="http://schemas.microsoft.com/office/drawing/2014/main" id="{EDEEFEA0-B140-45E4-92A8-4A710DF9F080}"/>
              </a:ext>
            </a:extLst>
          </p:cNvPr>
          <p:cNvSpPr txBox="1"/>
          <p:nvPr/>
        </p:nvSpPr>
        <p:spPr>
          <a:xfrm>
            <a:off x="801919" y="2870061"/>
            <a:ext cx="2521233" cy="892552"/>
          </a:xfrm>
          <a:prstGeom prst="rect">
            <a:avLst/>
          </a:prstGeom>
          <a:noFill/>
        </p:spPr>
        <p:txBody>
          <a:bodyPr wrap="square" rtlCol="0">
            <a:spAutoFit/>
          </a:bodyPr>
          <a:lstStyle/>
          <a:p>
            <a:pPr rtl="0"/>
            <a:r>
              <a:rPr lang="en-US" dirty="0">
                <a:latin typeface="Roboto" pitchFamily="2" charset="0"/>
                <a:ea typeface="Roboto" pitchFamily="2" charset="0"/>
              </a:rPr>
              <a:t>Réunions régulières de coordination transfrontalière</a:t>
            </a:r>
          </a:p>
          <a:p>
            <a:pPr rtl="0"/>
            <a:endParaRPr lang="en-GB" sz="1600" dirty="0">
              <a:latin typeface="Roboto" pitchFamily="2" charset="0"/>
              <a:ea typeface="Roboto" pitchFamily="2" charset="0"/>
            </a:endParaRPr>
          </a:p>
        </p:txBody>
      </p:sp>
      <p:grpSp>
        <p:nvGrpSpPr>
          <p:cNvPr id="18" name="Group 10">
            <a:extLst>
              <a:ext uri="{FF2B5EF4-FFF2-40B4-BE49-F238E27FC236}">
                <a16:creationId xmlns:a16="http://schemas.microsoft.com/office/drawing/2014/main" id="{E35C09BC-B052-4F2B-AE91-D5AA0EFDE470}"/>
              </a:ext>
            </a:extLst>
          </p:cNvPr>
          <p:cNvGrpSpPr/>
          <p:nvPr/>
        </p:nvGrpSpPr>
        <p:grpSpPr>
          <a:xfrm>
            <a:off x="48774" y="749745"/>
            <a:ext cx="1249581" cy="1250897"/>
            <a:chOff x="256131" y="4176675"/>
            <a:chExt cx="1488832" cy="1490400"/>
          </a:xfrm>
        </p:grpSpPr>
        <p:sp>
          <p:nvSpPr>
            <p:cNvPr id="19" name="Rectangle: Rounded Corners 11">
              <a:extLst>
                <a:ext uri="{FF2B5EF4-FFF2-40B4-BE49-F238E27FC236}">
                  <a16:creationId xmlns:a16="http://schemas.microsoft.com/office/drawing/2014/main" id="{A59ABF60-1748-465D-BE1E-3ED0B889DC2B}"/>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20" name="Rectangle: Rounded Corners 12">
              <a:extLst>
                <a:ext uri="{FF2B5EF4-FFF2-40B4-BE49-F238E27FC236}">
                  <a16:creationId xmlns:a16="http://schemas.microsoft.com/office/drawing/2014/main" id="{1E88F386-BF99-4183-8624-785385BCB47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21" name="Group 13">
              <a:extLst>
                <a:ext uri="{FF2B5EF4-FFF2-40B4-BE49-F238E27FC236}">
                  <a16:creationId xmlns:a16="http://schemas.microsoft.com/office/drawing/2014/main" id="{6E3F9A11-5D5F-4FFD-A097-7261B013BFD9}"/>
                </a:ext>
              </a:extLst>
            </p:cNvPr>
            <p:cNvGrpSpPr/>
            <p:nvPr/>
          </p:nvGrpSpPr>
          <p:grpSpPr>
            <a:xfrm>
              <a:off x="430988" y="4259045"/>
              <a:ext cx="1182803" cy="1035135"/>
              <a:chOff x="49330" y="-591802"/>
              <a:chExt cx="9051593" cy="7921544"/>
            </a:xfrm>
            <a:solidFill>
              <a:schemeClr val="accent2"/>
            </a:solidFill>
          </p:grpSpPr>
          <p:pic>
            <p:nvPicPr>
              <p:cNvPr id="22" name="Graphic 14" descr="Single gear">
                <a:extLst>
                  <a:ext uri="{FF2B5EF4-FFF2-40B4-BE49-F238E27FC236}">
                    <a16:creationId xmlns:a16="http://schemas.microsoft.com/office/drawing/2014/main" id="{86611FBC-BE9B-4996-A20C-F6B5F97A7A4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23" name="Graphic 15" descr="Single gear">
                <a:extLst>
                  <a:ext uri="{FF2B5EF4-FFF2-40B4-BE49-F238E27FC236}">
                    <a16:creationId xmlns:a16="http://schemas.microsoft.com/office/drawing/2014/main" id="{526A9B97-EE85-41C8-AB60-280A45F25E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4" name="Minus Sign 16">
                <a:extLst>
                  <a:ext uri="{FF2B5EF4-FFF2-40B4-BE49-F238E27FC236}">
                    <a16:creationId xmlns:a16="http://schemas.microsoft.com/office/drawing/2014/main" id="{57037F3C-2CF1-4063-9974-941DD0EBE8C4}"/>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5" name="Graphic 17" descr="Single gear">
                <a:extLst>
                  <a:ext uri="{FF2B5EF4-FFF2-40B4-BE49-F238E27FC236}">
                    <a16:creationId xmlns:a16="http://schemas.microsoft.com/office/drawing/2014/main" id="{F9E0B861-4A96-4158-A196-987B33E8655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6" name="Freeform: Shape 18">
                <a:extLst>
                  <a:ext uri="{FF2B5EF4-FFF2-40B4-BE49-F238E27FC236}">
                    <a16:creationId xmlns:a16="http://schemas.microsoft.com/office/drawing/2014/main" id="{FF7B0788-9E11-42AD-B0B7-78EA853D6FE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7" name="Plus Sign 19">
                <a:extLst>
                  <a:ext uri="{FF2B5EF4-FFF2-40B4-BE49-F238E27FC236}">
                    <a16:creationId xmlns:a16="http://schemas.microsoft.com/office/drawing/2014/main" id="{58229661-E996-4768-BA57-8ED4F6130B75}"/>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2" name="ZoneTexte 1">
            <a:extLst>
              <a:ext uri="{FF2B5EF4-FFF2-40B4-BE49-F238E27FC236}">
                <a16:creationId xmlns:a16="http://schemas.microsoft.com/office/drawing/2014/main" id="{6E0E65B2-494C-4BED-AB15-DD338317253A}"/>
              </a:ext>
            </a:extLst>
          </p:cNvPr>
          <p:cNvSpPr txBox="1"/>
          <p:nvPr/>
        </p:nvSpPr>
        <p:spPr>
          <a:xfrm rot="20478168">
            <a:off x="10123792" y="5991352"/>
            <a:ext cx="2047330" cy="461665"/>
          </a:xfrm>
          <a:prstGeom prst="rect">
            <a:avLst/>
          </a:prstGeom>
          <a:solidFill>
            <a:srgbClr val="FF0000"/>
          </a:solidFill>
        </p:spPr>
        <p:txBody>
          <a:bodyPr wrap="square" rtlCol="0">
            <a:spAutoFit/>
          </a:bodyPr>
          <a:lstStyle/>
          <a:p>
            <a:pPr algn="ctr"/>
            <a:r>
              <a:rPr lang="fr-FR" sz="2400" b="1" dirty="0">
                <a:solidFill>
                  <a:schemeClr val="bg1"/>
                </a:solidFill>
              </a:rPr>
              <a:t>EXEMPLE</a:t>
            </a:r>
          </a:p>
        </p:txBody>
      </p:sp>
    </p:spTree>
    <p:extLst>
      <p:ext uri="{BB962C8B-B14F-4D97-AF65-F5344CB8AC3E}">
        <p14:creationId xmlns:p14="http://schemas.microsoft.com/office/powerpoint/2010/main" val="47930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1854696"/>
            <a:ext cx="11059182" cy="5262979"/>
          </a:xfrm>
          <a:prstGeom prst="rect">
            <a:avLst/>
          </a:prstGeom>
        </p:spPr>
        <p:txBody>
          <a:bodyPr wrap="square">
            <a:spAutoFit/>
          </a:bodyPr>
          <a:lstStyle/>
          <a:p>
            <a:r>
              <a:rPr lang="fr-FR" sz="2800" dirty="0"/>
              <a:t>Définitions importantes</a:t>
            </a:r>
          </a:p>
          <a:p>
            <a:endParaRPr lang="fr-FR" sz="2000" dirty="0"/>
          </a:p>
          <a:p>
            <a:r>
              <a:rPr lang="fr-FR" sz="2800" b="1" dirty="0"/>
              <a:t>Les pratiques exemplaires : </a:t>
            </a:r>
          </a:p>
          <a:p>
            <a:pPr marL="342900" indent="-342900">
              <a:buFont typeface="Arial"/>
              <a:buChar char="•"/>
            </a:pPr>
            <a:r>
              <a:rPr lang="fr-FR" sz="2800" dirty="0"/>
              <a:t>Quelque chose qui a été utilisé lors de la réponse à la COVID-19 et qui a amélioré les performances ou qui a eu un impact positif</a:t>
            </a:r>
          </a:p>
          <a:p>
            <a:pPr marL="342900" indent="-342900">
              <a:buFont typeface="Arial"/>
              <a:buChar char="•"/>
            </a:pPr>
            <a:endParaRPr lang="fr-FR" sz="2800" dirty="0"/>
          </a:p>
          <a:p>
            <a:r>
              <a:rPr lang="fr-FR" sz="2800" b="1" dirty="0"/>
              <a:t>Exemples :</a:t>
            </a:r>
          </a:p>
          <a:p>
            <a:pPr marL="342900" indent="-342900">
              <a:buFont typeface="Arial"/>
              <a:buChar char="•"/>
            </a:pPr>
            <a:r>
              <a:rPr lang="fr-FR" sz="2800" dirty="0"/>
              <a:t>Élaboration de nouvelles procédures opératoires normalisées pour le diagnostic</a:t>
            </a:r>
          </a:p>
          <a:p>
            <a:pPr marL="342900" indent="-342900">
              <a:buFont typeface="Arial"/>
              <a:buChar char="•"/>
            </a:pPr>
            <a:r>
              <a:rPr lang="fr-FR" sz="2800" dirty="0"/>
              <a:t>Organisation de réunions transfrontalières lors de la réponse à la COVID-19 pour faciliter une meilleure coordination</a:t>
            </a:r>
          </a:p>
          <a:p>
            <a:pPr marL="342900" indent="-342900">
              <a:buFont typeface="Arial"/>
              <a:buChar char="•"/>
            </a:pPr>
            <a:endParaRPr lang="en-US" sz="2800" dirty="0"/>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22" name="Rectangle 21">
            <a:extLst>
              <a:ext uri="{FF2B5EF4-FFF2-40B4-BE49-F238E27FC236}">
                <a16:creationId xmlns:a16="http://schemas.microsoft.com/office/drawing/2014/main" id="{981F2335-8918-4459-97AE-628E0F569388}"/>
              </a:ext>
            </a:extLst>
          </p:cNvPr>
          <p:cNvSpPr/>
          <p:nvPr/>
        </p:nvSpPr>
        <p:spPr>
          <a:xfrm>
            <a:off x="1281751" y="876855"/>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Tree>
    <p:extLst>
      <p:ext uri="{BB962C8B-B14F-4D97-AF65-F5344CB8AC3E}">
        <p14:creationId xmlns:p14="http://schemas.microsoft.com/office/powerpoint/2010/main" val="4062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2113454"/>
            <a:ext cx="10406192" cy="5262979"/>
          </a:xfrm>
          <a:prstGeom prst="rect">
            <a:avLst/>
          </a:prstGeom>
        </p:spPr>
        <p:txBody>
          <a:bodyPr wrap="square">
            <a:spAutoFit/>
          </a:bodyPr>
          <a:lstStyle/>
          <a:p>
            <a:r>
              <a:rPr lang="fr-FR" sz="2800" dirty="0"/>
              <a:t>Définitions importantes</a:t>
            </a:r>
          </a:p>
          <a:p>
            <a:pPr lvl="0"/>
            <a:r>
              <a:rPr lang="fr-FR" sz="2800" b="1" dirty="0"/>
              <a:t>Défi : </a:t>
            </a:r>
          </a:p>
          <a:p>
            <a:pPr marL="342900" lvl="0" indent="-342900">
              <a:buFont typeface="Arial"/>
              <a:buChar char="•"/>
            </a:pPr>
            <a:r>
              <a:rPr lang="fr-FR" sz="2800" dirty="0"/>
              <a:t>Tâche, devoir ou situation difficile lors de la réponse à la COVID-19 car vous devez faire preuve de beaucoup d'efforts, de détermination et de compétences pour réussir.</a:t>
            </a:r>
          </a:p>
          <a:p>
            <a:pPr lvl="0"/>
            <a:endParaRPr lang="fr-FR" sz="2800" dirty="0"/>
          </a:p>
          <a:p>
            <a:pPr lvl="0"/>
            <a:r>
              <a:rPr lang="fr-FR" sz="2800" b="1" dirty="0"/>
              <a:t>Exemples :</a:t>
            </a:r>
          </a:p>
          <a:p>
            <a:pPr marL="342900" lvl="0" indent="-342900">
              <a:buFont typeface="Arial"/>
              <a:buChar char="•"/>
            </a:pPr>
            <a:r>
              <a:rPr lang="fr-FR" sz="2800" dirty="0"/>
              <a:t>Manque de communication coordonnée entre le ministère de la santé et les partenaires</a:t>
            </a:r>
          </a:p>
          <a:p>
            <a:pPr marL="342900" lvl="0" indent="-342900">
              <a:buFont typeface="Arial"/>
              <a:buChar char="•"/>
            </a:pPr>
            <a:r>
              <a:rPr lang="fr-FR" sz="2800" dirty="0"/>
              <a:t>Capacité limitée pour les tests à la COVID-19 au niveau infranational.</a:t>
            </a:r>
            <a:endParaRPr lang="en-US" sz="2800" dirty="0"/>
          </a:p>
          <a:p>
            <a:endParaRPr lang="en-US" sz="2800" b="1" dirty="0"/>
          </a:p>
          <a:p>
            <a:endParaRPr lang="en-US" sz="2800" b="1" dirty="0"/>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22" name="Rectangle 21">
            <a:extLst>
              <a:ext uri="{FF2B5EF4-FFF2-40B4-BE49-F238E27FC236}">
                <a16:creationId xmlns:a16="http://schemas.microsoft.com/office/drawing/2014/main" id="{6A31D8BD-A6D2-409E-A5A1-008CC834BF70}"/>
              </a:ext>
            </a:extLst>
          </p:cNvPr>
          <p:cNvSpPr/>
          <p:nvPr/>
        </p:nvSpPr>
        <p:spPr>
          <a:xfrm>
            <a:off x="1281749" y="928710"/>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Tree>
    <p:extLst>
      <p:ext uri="{BB962C8B-B14F-4D97-AF65-F5344CB8AC3E}">
        <p14:creationId xmlns:p14="http://schemas.microsoft.com/office/powerpoint/2010/main" val="110282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928710"/>
            <a:ext cx="11633973" cy="5746325"/>
            <a:chOff x="313296" y="922831"/>
            <a:chExt cx="11633973" cy="5746325"/>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922831"/>
              <a:ext cx="10674311" cy="868791"/>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grpSp>
      <p:sp>
        <p:nvSpPr>
          <p:cNvPr id="3" name="Rectangle 2">
            <a:extLst>
              <a:ext uri="{FF2B5EF4-FFF2-40B4-BE49-F238E27FC236}">
                <a16:creationId xmlns:a16="http://schemas.microsoft.com/office/drawing/2014/main" id="{8A695808-6642-425D-AFAF-59E12A880AF3}"/>
              </a:ext>
            </a:extLst>
          </p:cNvPr>
          <p:cNvSpPr/>
          <p:nvPr/>
        </p:nvSpPr>
        <p:spPr>
          <a:xfrm>
            <a:off x="5428233" y="2076017"/>
            <a:ext cx="5428953" cy="4585871"/>
          </a:xfrm>
          <a:prstGeom prst="rect">
            <a:avLst/>
          </a:prstGeom>
        </p:spPr>
        <p:txBody>
          <a:bodyPr wrap="square">
            <a:spAutoFit/>
          </a:bodyPr>
          <a:lstStyle/>
          <a:p>
            <a:r>
              <a:rPr lang="en-GB" sz="2400" dirty="0" err="1">
                <a:latin typeface="Roboto"/>
              </a:rPr>
              <a:t>Rappelez-vous</a:t>
            </a:r>
            <a:r>
              <a:rPr lang="en-GB" sz="2400" dirty="0">
                <a:latin typeface="Roboto"/>
              </a:rPr>
              <a:t> que </a:t>
            </a:r>
            <a:r>
              <a:rPr lang="en-GB" sz="2400" dirty="0" err="1">
                <a:latin typeface="Roboto"/>
              </a:rPr>
              <a:t>l'objectif</a:t>
            </a:r>
            <a:r>
              <a:rPr lang="en-GB" sz="2400" dirty="0">
                <a:latin typeface="Roboto"/>
              </a:rPr>
              <a:t> </a:t>
            </a:r>
            <a:r>
              <a:rPr lang="en-GB" sz="2400" dirty="0" err="1">
                <a:latin typeface="Roboto"/>
              </a:rPr>
              <a:t>est</a:t>
            </a:r>
            <a:r>
              <a:rPr lang="en-GB" sz="2400" dirty="0">
                <a:latin typeface="Roboto"/>
              </a:rPr>
              <a:t> :</a:t>
            </a:r>
          </a:p>
          <a:p>
            <a:endParaRPr lang="en-GB" sz="2400" dirty="0">
              <a:latin typeface="Roboto"/>
            </a:endParaRPr>
          </a:p>
          <a:p>
            <a:pPr algn="ctr"/>
            <a:r>
              <a:rPr lang="en-GB" sz="2400" dirty="0">
                <a:latin typeface="Roboto"/>
              </a:rPr>
              <a:t>Identifier les </a:t>
            </a:r>
            <a:r>
              <a:rPr lang="en-GB" sz="2400" dirty="0" err="1">
                <a:latin typeface="Roboto"/>
              </a:rPr>
              <a:t>meilleures</a:t>
            </a:r>
            <a:r>
              <a:rPr lang="en-GB" sz="2400" dirty="0">
                <a:latin typeface="Roboto"/>
              </a:rPr>
              <a:t> </a:t>
            </a:r>
            <a:r>
              <a:rPr lang="en-GB" sz="2400" dirty="0" err="1">
                <a:latin typeface="Roboto"/>
              </a:rPr>
              <a:t>pratiques</a:t>
            </a:r>
            <a:r>
              <a:rPr lang="en-GB" sz="2400" dirty="0">
                <a:latin typeface="Roboto"/>
              </a:rPr>
              <a:t> et les </a:t>
            </a:r>
            <a:r>
              <a:rPr lang="en-GB" sz="2400" dirty="0" err="1">
                <a:latin typeface="Roboto"/>
              </a:rPr>
              <a:t>défis</a:t>
            </a:r>
            <a:r>
              <a:rPr lang="en-GB" sz="2400" dirty="0">
                <a:latin typeface="Roboto"/>
              </a:rPr>
              <a:t> </a:t>
            </a:r>
            <a:r>
              <a:rPr lang="en-GB" sz="2400" dirty="0" err="1">
                <a:latin typeface="Roboto"/>
              </a:rPr>
              <a:t>clés</a:t>
            </a:r>
            <a:endParaRPr lang="en-GB" sz="2400" dirty="0">
              <a:latin typeface="Roboto"/>
            </a:endParaRPr>
          </a:p>
          <a:p>
            <a:pPr marL="285750" indent="-285750" algn="ctr">
              <a:buFontTx/>
              <a:buChar char="-"/>
            </a:pPr>
            <a:endParaRPr lang="en-GB" sz="1600" dirty="0">
              <a:latin typeface="Roboto"/>
            </a:endParaRPr>
          </a:p>
          <a:p>
            <a:pPr algn="ctr"/>
            <a:r>
              <a:rPr lang="en-GB" sz="2400" dirty="0">
                <a:latin typeface="Roboto"/>
              </a:rPr>
              <a:t> </a:t>
            </a:r>
            <a:r>
              <a:rPr lang="en-GB" sz="2400" dirty="0" err="1">
                <a:latin typeface="Roboto"/>
              </a:rPr>
              <a:t>mais</a:t>
            </a:r>
            <a:r>
              <a:rPr lang="en-GB" sz="2400" dirty="0">
                <a:latin typeface="Roboto"/>
              </a:rPr>
              <a:t> </a:t>
            </a:r>
            <a:r>
              <a:rPr lang="en-GB" sz="2400" dirty="0" err="1">
                <a:latin typeface="Roboto"/>
              </a:rPr>
              <a:t>aussi</a:t>
            </a:r>
            <a:endParaRPr lang="en-GB" sz="2400" dirty="0">
              <a:latin typeface="Roboto"/>
            </a:endParaRPr>
          </a:p>
          <a:p>
            <a:pPr algn="ctr"/>
            <a:endParaRPr lang="en-GB" sz="1600" dirty="0">
              <a:latin typeface="Roboto"/>
            </a:endParaRPr>
          </a:p>
          <a:p>
            <a:pPr algn="ctr"/>
            <a:r>
              <a:rPr lang="en-GB" sz="2400" dirty="0">
                <a:latin typeface="Roboto"/>
              </a:rPr>
              <a:t>Identifier et </a:t>
            </a:r>
            <a:r>
              <a:rPr lang="en-GB" sz="2400" dirty="0" err="1">
                <a:latin typeface="Roboto"/>
              </a:rPr>
              <a:t>institutionnaliser</a:t>
            </a:r>
            <a:endParaRPr lang="en-GB" sz="2400" dirty="0">
              <a:latin typeface="Roboto"/>
            </a:endParaRPr>
          </a:p>
          <a:p>
            <a:pPr algn="ctr"/>
            <a:r>
              <a:rPr lang="en-GB" sz="2800" b="1" dirty="0" err="1">
                <a:latin typeface="Roboto"/>
              </a:rPr>
              <a:t>capacités</a:t>
            </a:r>
            <a:r>
              <a:rPr lang="en-GB" sz="2800" b="1" dirty="0">
                <a:latin typeface="Roboto"/>
              </a:rPr>
              <a:t> </a:t>
            </a:r>
            <a:r>
              <a:rPr lang="en-GB" sz="2800" b="1" dirty="0" err="1">
                <a:latin typeface="Roboto"/>
              </a:rPr>
              <a:t>nouvelles</a:t>
            </a:r>
            <a:endParaRPr lang="en-GB" sz="2800" b="1" dirty="0">
              <a:latin typeface="Roboto"/>
            </a:endParaRPr>
          </a:p>
          <a:p>
            <a:pPr algn="ctr"/>
            <a:r>
              <a:rPr lang="en-GB" sz="2400" dirty="0" err="1">
                <a:latin typeface="Roboto"/>
              </a:rPr>
              <a:t>élaborées</a:t>
            </a:r>
            <a:r>
              <a:rPr lang="en-GB" sz="2400" dirty="0">
                <a:latin typeface="Roboto"/>
              </a:rPr>
              <a:t> au </a:t>
            </a:r>
            <a:r>
              <a:rPr lang="en-GB" sz="2400" dirty="0" err="1">
                <a:latin typeface="Roboto"/>
              </a:rPr>
              <a:t>cours</a:t>
            </a:r>
            <a:r>
              <a:rPr lang="en-GB" sz="2400" dirty="0">
                <a:latin typeface="Roboto"/>
              </a:rPr>
              <a:t> de la </a:t>
            </a:r>
            <a:r>
              <a:rPr lang="en-GB" sz="2400" dirty="0" err="1">
                <a:latin typeface="Roboto"/>
              </a:rPr>
              <a:t>réponse</a:t>
            </a:r>
            <a:endParaRPr lang="en-GB" sz="2400" dirty="0">
              <a:latin typeface="Roboto"/>
            </a:endParaRPr>
          </a:p>
          <a:p>
            <a:pPr algn="ctr"/>
            <a:endParaRPr lang="en-GB" sz="2400" dirty="0">
              <a:latin typeface="Roboto"/>
            </a:endParaRPr>
          </a:p>
          <a:p>
            <a:pPr algn="ctr"/>
            <a:r>
              <a:rPr lang="en-GB" sz="2000" i="1" dirty="0">
                <a:latin typeface="Roboto"/>
              </a:rPr>
              <a:t>p. ex. </a:t>
            </a:r>
            <a:r>
              <a:rPr lang="en-GB" sz="2000" i="1" dirty="0" err="1">
                <a:latin typeface="Roboto"/>
              </a:rPr>
              <a:t>nouvelles</a:t>
            </a:r>
            <a:r>
              <a:rPr lang="en-GB" sz="2000" i="1" dirty="0">
                <a:latin typeface="Roboto"/>
              </a:rPr>
              <a:t> POS, </a:t>
            </a:r>
            <a:r>
              <a:rPr lang="en-GB" sz="2000" i="1" dirty="0" err="1">
                <a:latin typeface="Roboto"/>
              </a:rPr>
              <a:t>nouvel</a:t>
            </a:r>
            <a:r>
              <a:rPr lang="en-GB" sz="2000" i="1" dirty="0">
                <a:latin typeface="Roboto"/>
              </a:rPr>
              <a:t> </a:t>
            </a:r>
            <a:r>
              <a:rPr lang="en-GB" sz="2000" i="1" dirty="0" err="1">
                <a:latin typeface="Roboto"/>
              </a:rPr>
              <a:t>équipement</a:t>
            </a:r>
            <a:r>
              <a:rPr lang="en-GB" sz="2000" i="1" dirty="0">
                <a:latin typeface="Roboto"/>
              </a:rPr>
              <a:t> </a:t>
            </a:r>
            <a:r>
              <a:rPr lang="en-GB" sz="2000" i="1" dirty="0" err="1">
                <a:latin typeface="Roboto"/>
              </a:rPr>
              <a:t>acheté</a:t>
            </a:r>
            <a:r>
              <a:rPr lang="en-GB" sz="2000" i="1" dirty="0">
                <a:latin typeface="Roboto"/>
              </a:rPr>
              <a:t>, </a:t>
            </a:r>
            <a:r>
              <a:rPr lang="en-GB" sz="2000" i="1" dirty="0" err="1">
                <a:latin typeface="Roboto"/>
              </a:rPr>
              <a:t>nouvelles</a:t>
            </a:r>
            <a:r>
              <a:rPr lang="en-GB" sz="2000" i="1" dirty="0">
                <a:latin typeface="Roboto"/>
              </a:rPr>
              <a:t> </a:t>
            </a:r>
            <a:r>
              <a:rPr lang="en-GB" sz="2000" i="1" dirty="0" err="1">
                <a:latin typeface="Roboto"/>
              </a:rPr>
              <a:t>compétences</a:t>
            </a:r>
            <a:r>
              <a:rPr lang="en-GB" sz="2000" i="1" dirty="0">
                <a:latin typeface="Roboto"/>
              </a:rPr>
              <a:t> </a:t>
            </a:r>
            <a:r>
              <a:rPr lang="en-GB" sz="2000" i="1" dirty="0" err="1">
                <a:latin typeface="Roboto"/>
              </a:rPr>
              <a:t>acquises</a:t>
            </a:r>
            <a:r>
              <a:rPr lang="en-GB" sz="2000" i="1" dirty="0">
                <a:latin typeface="Roboto"/>
              </a:rPr>
              <a:t>,....</a:t>
            </a:r>
            <a:endParaRPr lang="en-US" sz="2000" i="1" dirty="0">
              <a:latin typeface="Roboto"/>
            </a:endParaRPr>
          </a:p>
        </p:txBody>
      </p:sp>
      <p:pic>
        <p:nvPicPr>
          <p:cNvPr id="4" name="Picture 3">
            <a:extLst>
              <a:ext uri="{FF2B5EF4-FFF2-40B4-BE49-F238E27FC236}">
                <a16:creationId xmlns:a16="http://schemas.microsoft.com/office/drawing/2014/main" id="{8D241E40-1600-4CE2-BB68-4E0BD3678ECD}"/>
              </a:ext>
            </a:extLst>
          </p:cNvPr>
          <p:cNvPicPr>
            <a:picLocks noChangeAspect="1"/>
          </p:cNvPicPr>
          <p:nvPr/>
        </p:nvPicPr>
        <p:blipFill rotWithShape="1">
          <a:blip r:embed="rId3"/>
          <a:srcRect l="16613" r="16983"/>
          <a:stretch/>
        </p:blipFill>
        <p:spPr>
          <a:xfrm>
            <a:off x="1437911" y="2064091"/>
            <a:ext cx="3839084" cy="4335994"/>
          </a:xfrm>
          <a:prstGeom prst="rect">
            <a:avLst/>
          </a:prstGeom>
        </p:spPr>
      </p:pic>
      <p:grpSp>
        <p:nvGrpSpPr>
          <p:cNvPr id="13" name="Group 10">
            <a:extLst>
              <a:ext uri="{FF2B5EF4-FFF2-40B4-BE49-F238E27FC236}">
                <a16:creationId xmlns:a16="http://schemas.microsoft.com/office/drawing/2014/main" id="{137595A1-7AF4-46E4-AA58-8B2B068C2CBC}"/>
              </a:ext>
            </a:extLst>
          </p:cNvPr>
          <p:cNvGrpSpPr/>
          <p:nvPr/>
        </p:nvGrpSpPr>
        <p:grpSpPr>
          <a:xfrm>
            <a:off x="48774" y="749745"/>
            <a:ext cx="1249581" cy="1250897"/>
            <a:chOff x="256131" y="4176675"/>
            <a:chExt cx="1488832" cy="1490400"/>
          </a:xfrm>
        </p:grpSpPr>
        <p:sp>
          <p:nvSpPr>
            <p:cNvPr id="14" name="Rectangle: Rounded Corners 11">
              <a:extLst>
                <a:ext uri="{FF2B5EF4-FFF2-40B4-BE49-F238E27FC236}">
                  <a16:creationId xmlns:a16="http://schemas.microsoft.com/office/drawing/2014/main" id="{6FD1D790-F0C4-438C-B776-13688853DD33}"/>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15" name="Rectangle: Rounded Corners 12">
              <a:extLst>
                <a:ext uri="{FF2B5EF4-FFF2-40B4-BE49-F238E27FC236}">
                  <a16:creationId xmlns:a16="http://schemas.microsoft.com/office/drawing/2014/main" id="{E3B48F9B-1733-4F89-A376-C2C4D88FA57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6" name="Group 13">
              <a:extLst>
                <a:ext uri="{FF2B5EF4-FFF2-40B4-BE49-F238E27FC236}">
                  <a16:creationId xmlns:a16="http://schemas.microsoft.com/office/drawing/2014/main" id="{C351B9D2-738E-47F7-BA2F-229AAB68523F}"/>
                </a:ext>
              </a:extLst>
            </p:cNvPr>
            <p:cNvGrpSpPr/>
            <p:nvPr/>
          </p:nvGrpSpPr>
          <p:grpSpPr>
            <a:xfrm>
              <a:off x="430988" y="4259045"/>
              <a:ext cx="1182803" cy="1035135"/>
              <a:chOff x="49330" y="-591802"/>
              <a:chExt cx="9051593" cy="7921544"/>
            </a:xfrm>
            <a:solidFill>
              <a:schemeClr val="accent2"/>
            </a:solidFill>
          </p:grpSpPr>
          <p:pic>
            <p:nvPicPr>
              <p:cNvPr id="17" name="Graphic 14" descr="Single gear">
                <a:extLst>
                  <a:ext uri="{FF2B5EF4-FFF2-40B4-BE49-F238E27FC236}">
                    <a16:creationId xmlns:a16="http://schemas.microsoft.com/office/drawing/2014/main" id="{D56AD1C8-9217-44C3-9C49-0C12168182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8" name="Graphic 15" descr="Single gear">
                <a:extLst>
                  <a:ext uri="{FF2B5EF4-FFF2-40B4-BE49-F238E27FC236}">
                    <a16:creationId xmlns:a16="http://schemas.microsoft.com/office/drawing/2014/main" id="{EE6205B5-6EFA-4CCD-9579-A758D68356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9" name="Minus Sign 16">
                <a:extLst>
                  <a:ext uri="{FF2B5EF4-FFF2-40B4-BE49-F238E27FC236}">
                    <a16:creationId xmlns:a16="http://schemas.microsoft.com/office/drawing/2014/main" id="{54FAF43E-7E72-402A-B85A-1D2E8B4CD6CF}"/>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0" name="Graphic 17" descr="Single gear">
                <a:extLst>
                  <a:ext uri="{FF2B5EF4-FFF2-40B4-BE49-F238E27FC236}">
                    <a16:creationId xmlns:a16="http://schemas.microsoft.com/office/drawing/2014/main" id="{E16C8E63-50C4-4F9C-AD18-B1D902F0284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1" name="Freeform: Shape 18">
                <a:extLst>
                  <a:ext uri="{FF2B5EF4-FFF2-40B4-BE49-F238E27FC236}">
                    <a16:creationId xmlns:a16="http://schemas.microsoft.com/office/drawing/2014/main" id="{CB0EAD44-0A58-43A6-BD16-C10377881BB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2" name="Plus Sign 19">
                <a:extLst>
                  <a:ext uri="{FF2B5EF4-FFF2-40B4-BE49-F238E27FC236}">
                    <a16:creationId xmlns:a16="http://schemas.microsoft.com/office/drawing/2014/main" id="{F0B5B80A-D640-44DC-948A-7E7BF3AEFE30}"/>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2344633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fr-FR" sz="2400" b="1" dirty="0">
                <a:latin typeface="Arial" panose="020B0604020202020204" pitchFamily="34" charset="0"/>
                <a:cs typeface="Arial" panose="020B0604020202020204" pitchFamily="34" charset="0"/>
              </a:rPr>
              <a:t>Introduction : </a:t>
            </a:r>
            <a:r>
              <a:rPr lang="fr-FR" sz="2400" dirty="0">
                <a:latin typeface="Arial" panose="020B0604020202020204" pitchFamily="34" charset="0"/>
                <a:cs typeface="Arial" panose="020B0604020202020204" pitchFamily="34" charset="0"/>
              </a:rPr>
              <a:t>Plan de réponse et calendrier en cours de la réponse </a:t>
            </a:r>
            <a:endParaRPr lang="en-US" sz="24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VUE D'ENSEMBLE DE LA RIA</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757145"/>
            <a:ext cx="10399383" cy="748316"/>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
        <p:nvSpPr>
          <p:cNvPr id="19" name="Rectangle 18">
            <a:extLst>
              <a:ext uri="{FF2B5EF4-FFF2-40B4-BE49-F238E27FC236}">
                <a16:creationId xmlns:a16="http://schemas.microsoft.com/office/drawing/2014/main" id="{7BB19DED-3F0C-42D5-ACDA-95CBD2E15FA9}"/>
              </a:ext>
            </a:extLst>
          </p:cNvPr>
          <p:cNvSpPr/>
          <p:nvPr/>
        </p:nvSpPr>
        <p:spPr>
          <a:xfrm>
            <a:off x="1775110" y="4083640"/>
            <a:ext cx="10449908" cy="825409"/>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5634" y="5474882"/>
            <a:ext cx="10364941" cy="779425"/>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97640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par>
                                <p:cTn id="23" presetID="9" presetClass="emph" presetSubtype="0" nodeType="withEffect">
                                  <p:stCondLst>
                                    <p:cond delay="1000"/>
                                  </p:stCondLst>
                                  <p:childTnLst>
                                    <p:set>
                                      <p:cBhvr>
                                        <p:cTn id="24" dur="indefinite"/>
                                        <p:tgtEl>
                                          <p:spTgt spid="62"/>
                                        </p:tgtEl>
                                        <p:attrNameLst>
                                          <p:attrName>style.opacity</p:attrName>
                                        </p:attrNameLst>
                                      </p:cBhvr>
                                      <p:to>
                                        <p:strVal val="0.5"/>
                                      </p:to>
                                    </p:set>
                                    <p:animEffect filter="image" prLst="opacity: 0.5">
                                      <p:cBhvr rctx="IE">
                                        <p:cTn id="25" dur="indefinite"/>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15132"/>
            <a:ext cx="11633973" cy="5659903"/>
            <a:chOff x="322089" y="1015132"/>
            <a:chExt cx="11633973" cy="565990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44166" y="1015132"/>
              <a:ext cx="10674312" cy="830996"/>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grpSp>
      <p:pic>
        <p:nvPicPr>
          <p:cNvPr id="1026" name="Picture 2">
            <a:extLst>
              <a:ext uri="{FF2B5EF4-FFF2-40B4-BE49-F238E27FC236}">
                <a16:creationId xmlns:a16="http://schemas.microsoft.com/office/drawing/2014/main" id="{37BCD496-4556-4C06-9B03-6D818C09F87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4660" y="3003713"/>
            <a:ext cx="2143125" cy="1395413"/>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3" name="Group 20">
            <a:extLst>
              <a:ext uri="{FF2B5EF4-FFF2-40B4-BE49-F238E27FC236}">
                <a16:creationId xmlns:a16="http://schemas.microsoft.com/office/drawing/2014/main" id="{EC17EA92-6A56-415E-B8A7-FF0C23264C69}"/>
              </a:ext>
            </a:extLst>
          </p:cNvPr>
          <p:cNvGrpSpPr/>
          <p:nvPr/>
        </p:nvGrpSpPr>
        <p:grpSpPr>
          <a:xfrm>
            <a:off x="32163" y="822749"/>
            <a:ext cx="1249581" cy="1250897"/>
            <a:chOff x="3200499" y="2045295"/>
            <a:chExt cx="1488832" cy="1490400"/>
          </a:xfrm>
        </p:grpSpPr>
        <p:grpSp>
          <p:nvGrpSpPr>
            <p:cNvPr id="14" name="Group 21">
              <a:extLst>
                <a:ext uri="{FF2B5EF4-FFF2-40B4-BE49-F238E27FC236}">
                  <a16:creationId xmlns:a16="http://schemas.microsoft.com/office/drawing/2014/main" id="{5A2C7E11-0A05-4BC1-902A-3304272F254D}"/>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6465BD-A50D-4D89-957F-0062064FBD59}"/>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20" name="Rectangle: Rounded Corners 41">
                <a:extLst>
                  <a:ext uri="{FF2B5EF4-FFF2-40B4-BE49-F238E27FC236}">
                    <a16:creationId xmlns:a16="http://schemas.microsoft.com/office/drawing/2014/main" id="{4ED264D2-85BE-4C43-BC88-F6495C4DBD1F}"/>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5" name="Graphic 22" descr="Upward trend">
              <a:extLst>
                <a:ext uri="{FF2B5EF4-FFF2-40B4-BE49-F238E27FC236}">
                  <a16:creationId xmlns:a16="http://schemas.microsoft.com/office/drawing/2014/main" id="{3B08DE8E-AFF3-479E-BA62-4BFF559124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25599" y="2176787"/>
              <a:ext cx="1210941" cy="989811"/>
            </a:xfrm>
            <a:prstGeom prst="rect">
              <a:avLst/>
            </a:prstGeom>
          </p:spPr>
        </p:pic>
      </p:grpSp>
      <p:sp>
        <p:nvSpPr>
          <p:cNvPr id="18" name="TextBox 3">
            <a:extLst>
              <a:ext uri="{FF2B5EF4-FFF2-40B4-BE49-F238E27FC236}">
                <a16:creationId xmlns:a16="http://schemas.microsoft.com/office/drawing/2014/main" id="{1E928984-103B-4E1F-AD88-70CD06E0A07C}"/>
              </a:ext>
            </a:extLst>
          </p:cNvPr>
          <p:cNvSpPr txBox="1"/>
          <p:nvPr/>
        </p:nvSpPr>
        <p:spPr>
          <a:xfrm>
            <a:off x="5506365" y="2347178"/>
            <a:ext cx="6544964"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Roboto Cn"/>
                <a:ea typeface="Roboto" pitchFamily="2" charset="0"/>
              </a:rPr>
              <a:t>Institutionnaliser les </a:t>
            </a:r>
            <a:r>
              <a:rPr lang="en-US" sz="2400" dirty="0" err="1">
                <a:latin typeface="Roboto Cn"/>
                <a:ea typeface="Roboto" pitchFamily="2" charset="0"/>
              </a:rPr>
              <a:t>pratiques</a:t>
            </a:r>
            <a:r>
              <a:rPr lang="en-US" sz="2400" dirty="0">
                <a:latin typeface="Roboto Cn"/>
                <a:ea typeface="Roboto" pitchFamily="2" charset="0"/>
              </a:rPr>
              <a:t> </a:t>
            </a:r>
            <a:r>
              <a:rPr lang="en-US" sz="2400" dirty="0" err="1">
                <a:latin typeface="Roboto Cn"/>
                <a:ea typeface="Roboto" pitchFamily="2" charset="0"/>
              </a:rPr>
              <a:t>exemplaires</a:t>
            </a:r>
            <a:endParaRPr lang="en-US" sz="2400" dirty="0">
              <a:latin typeface="Roboto Cn"/>
              <a:ea typeface="Roboto" pitchFamily="2" charset="0"/>
            </a:endParaRPr>
          </a:p>
          <a:p>
            <a:pPr marL="342900" indent="-342900">
              <a:buFont typeface="Arial" panose="020B0604020202020204" pitchFamily="34" charset="0"/>
              <a:buChar char="•"/>
            </a:pPr>
            <a:r>
              <a:rPr lang="en-US" sz="2400" dirty="0">
                <a:latin typeface="Roboto Cn"/>
                <a:ea typeface="Roboto" pitchFamily="2" charset="0"/>
              </a:rPr>
              <a:t>Relever les défis</a:t>
            </a:r>
          </a:p>
        </p:txBody>
      </p:sp>
      <p:sp>
        <p:nvSpPr>
          <p:cNvPr id="21" name="Left Brace 4">
            <a:extLst>
              <a:ext uri="{FF2B5EF4-FFF2-40B4-BE49-F238E27FC236}">
                <a16:creationId xmlns:a16="http://schemas.microsoft.com/office/drawing/2014/main" id="{18880B00-DA3D-4AB9-8FA4-3559F6C9D89B}"/>
              </a:ext>
            </a:extLst>
          </p:cNvPr>
          <p:cNvSpPr/>
          <p:nvPr/>
        </p:nvSpPr>
        <p:spPr>
          <a:xfrm rot="16200000">
            <a:off x="8618253" y="267498"/>
            <a:ext cx="290559" cy="618212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6">
            <a:extLst>
              <a:ext uri="{FF2B5EF4-FFF2-40B4-BE49-F238E27FC236}">
                <a16:creationId xmlns:a16="http://schemas.microsoft.com/office/drawing/2014/main" id="{F762E5E2-2489-4113-92D0-262220DB1528}"/>
              </a:ext>
            </a:extLst>
          </p:cNvPr>
          <p:cNvSpPr txBox="1"/>
          <p:nvPr/>
        </p:nvSpPr>
        <p:spPr>
          <a:xfrm>
            <a:off x="6096000" y="4976244"/>
            <a:ext cx="5758596" cy="1200329"/>
          </a:xfrm>
          <a:prstGeom prst="rect">
            <a:avLst/>
          </a:prstGeom>
          <a:noFill/>
        </p:spPr>
        <p:txBody>
          <a:bodyPr wrap="square" rtlCol="0">
            <a:spAutoFit/>
          </a:bodyPr>
          <a:lstStyle/>
          <a:p>
            <a:r>
              <a:rPr lang="en-US" sz="2400" dirty="0">
                <a:latin typeface="Roboto Cn"/>
              </a:rPr>
              <a:t>Développement d'activités spécifiques :</a:t>
            </a:r>
          </a:p>
          <a:p>
            <a:pPr marL="342900" indent="-342900">
              <a:buFontTx/>
              <a:buChar char="-"/>
            </a:pPr>
            <a:r>
              <a:rPr lang="en-US" sz="2400" dirty="0">
                <a:latin typeface="Roboto Cn"/>
              </a:rPr>
              <a:t>s'appuyer sur des </a:t>
            </a:r>
            <a:r>
              <a:rPr lang="en-US" sz="2400" dirty="0" err="1">
                <a:latin typeface="Roboto Cn"/>
              </a:rPr>
              <a:t>facteurs</a:t>
            </a:r>
            <a:r>
              <a:rPr lang="en-US" sz="2400" dirty="0">
                <a:latin typeface="Roboto Cn"/>
              </a:rPr>
              <a:t> </a:t>
            </a:r>
            <a:r>
              <a:rPr lang="en-US" sz="2400" dirty="0" err="1">
                <a:latin typeface="Roboto Cn"/>
              </a:rPr>
              <a:t>facilitants</a:t>
            </a:r>
            <a:endParaRPr lang="en-US" sz="2400" dirty="0">
              <a:latin typeface="Roboto Cn"/>
            </a:endParaRPr>
          </a:p>
          <a:p>
            <a:pPr marL="342900" indent="-342900">
              <a:buFontTx/>
              <a:buChar char="-"/>
            </a:pPr>
            <a:r>
              <a:rPr lang="en-US" sz="2400" dirty="0">
                <a:latin typeface="Roboto Cn"/>
              </a:rPr>
              <a:t>s'attaquer aux </a:t>
            </a:r>
            <a:r>
              <a:rPr lang="en-US" sz="2400" dirty="0" err="1">
                <a:latin typeface="Roboto Cn"/>
              </a:rPr>
              <a:t>facteurs</a:t>
            </a:r>
            <a:r>
              <a:rPr lang="en-US" sz="2400" dirty="0">
                <a:latin typeface="Roboto Cn"/>
              </a:rPr>
              <a:t> </a:t>
            </a:r>
            <a:r>
              <a:rPr lang="en-US" sz="2400" dirty="0" err="1">
                <a:latin typeface="Roboto Cn"/>
              </a:rPr>
              <a:t>limitants</a:t>
            </a:r>
            <a:endParaRPr lang="en-US" sz="2400" dirty="0">
              <a:latin typeface="Roboto Cn"/>
            </a:endParaRPr>
          </a:p>
        </p:txBody>
      </p:sp>
      <p:pic>
        <p:nvPicPr>
          <p:cNvPr id="6" name="Image 5">
            <a:extLst>
              <a:ext uri="{FF2B5EF4-FFF2-40B4-BE49-F238E27FC236}">
                <a16:creationId xmlns:a16="http://schemas.microsoft.com/office/drawing/2014/main" id="{58541603-0CA5-47D0-8FBB-64D82E0F1393}"/>
              </a:ext>
            </a:extLst>
          </p:cNvPr>
          <p:cNvPicPr>
            <a:picLocks noChangeAspect="1"/>
          </p:cNvPicPr>
          <p:nvPr/>
        </p:nvPicPr>
        <p:blipFill rotWithShape="1">
          <a:blip r:embed="rId6"/>
          <a:srcRect l="8425" r="8202"/>
          <a:stretch/>
        </p:blipFill>
        <p:spPr>
          <a:xfrm>
            <a:off x="624934" y="2661669"/>
            <a:ext cx="2906486" cy="2314575"/>
          </a:xfrm>
          <a:prstGeom prst="rect">
            <a:avLst/>
          </a:prstGeom>
        </p:spPr>
      </p:pic>
      <p:pic>
        <p:nvPicPr>
          <p:cNvPr id="8" name="Image 7">
            <a:extLst>
              <a:ext uri="{FF2B5EF4-FFF2-40B4-BE49-F238E27FC236}">
                <a16:creationId xmlns:a16="http://schemas.microsoft.com/office/drawing/2014/main" id="{13BC07A9-4829-48B1-8550-95FF7053F304}"/>
              </a:ext>
            </a:extLst>
          </p:cNvPr>
          <p:cNvPicPr>
            <a:picLocks noChangeAspect="1"/>
          </p:cNvPicPr>
          <p:nvPr/>
        </p:nvPicPr>
        <p:blipFill>
          <a:blip r:embed="rId7"/>
          <a:stretch>
            <a:fillRect/>
          </a:stretch>
        </p:blipFill>
        <p:spPr>
          <a:xfrm>
            <a:off x="7794014" y="3537523"/>
            <a:ext cx="1733135" cy="125974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048359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19765F72-AD8D-44FF-A011-6BA82AF2A3F0}"/>
              </a:ext>
            </a:extLst>
          </p:cNvPr>
          <p:cNvSpPr txBox="1"/>
          <p:nvPr/>
        </p:nvSpPr>
        <p:spPr>
          <a:xfrm>
            <a:off x="6999783" y="2333685"/>
            <a:ext cx="4991237" cy="4524315"/>
          </a:xfrm>
          <a:prstGeom prst="rect">
            <a:avLst/>
          </a:prstGeom>
          <a:noFill/>
        </p:spPr>
        <p:txBody>
          <a:bodyPr wrap="square" rtlCol="0">
            <a:spAutoFit/>
          </a:bodyPr>
          <a:lstStyle/>
          <a:p>
            <a:pPr marL="285750" indent="-285750">
              <a:buFont typeface="Arial" panose="020B0604020202020204" pitchFamily="34" charset="0"/>
              <a:buChar char="•"/>
            </a:pPr>
            <a:r>
              <a:rPr lang="fr-FR" sz="2400" dirty="0">
                <a:latin typeface="Roboto Cn"/>
              </a:rPr>
              <a:t>Toutes les activités doivent être pratiques et réalistes</a:t>
            </a:r>
          </a:p>
          <a:p>
            <a:pPr marL="285750" indent="-285750">
              <a:buFont typeface="Arial" panose="020B0604020202020204" pitchFamily="34" charset="0"/>
              <a:buChar char="•"/>
            </a:pPr>
            <a:endParaRPr lang="fr-FR" sz="2400" dirty="0">
              <a:latin typeface="Roboto Cn"/>
            </a:endParaRPr>
          </a:p>
          <a:p>
            <a:pPr marL="285750" indent="-285750">
              <a:buFont typeface="Arial" panose="020B0604020202020204" pitchFamily="34" charset="0"/>
              <a:buChar char="•"/>
            </a:pPr>
            <a:r>
              <a:rPr lang="fr-FR" sz="2400" dirty="0">
                <a:latin typeface="Roboto Cn"/>
              </a:rPr>
              <a:t>Plusieurs activités peuvent être nécessaires pour relever un seul défi ou mettre en œuvre une pratique exemplaire</a:t>
            </a:r>
          </a:p>
          <a:p>
            <a:pPr marL="285750" indent="-285750">
              <a:buFont typeface="Arial" panose="020B0604020202020204" pitchFamily="34" charset="0"/>
              <a:buChar char="•"/>
            </a:pPr>
            <a:endParaRPr lang="fr-FR" sz="2400" dirty="0">
              <a:latin typeface="Roboto Cn"/>
            </a:endParaRPr>
          </a:p>
          <a:p>
            <a:pPr marL="285750" indent="-285750">
              <a:buFont typeface="Arial" panose="020B0604020202020204" pitchFamily="34" charset="0"/>
              <a:buChar char="•"/>
            </a:pPr>
            <a:r>
              <a:rPr lang="fr-FR" sz="2400" dirty="0">
                <a:latin typeface="Roboto Cn"/>
              </a:rPr>
              <a:t>Toutes les pratiques exemplaires ou tous les défis ne nécessitent pas une activité</a:t>
            </a:r>
          </a:p>
          <a:p>
            <a:pPr marL="285750" indent="-285750">
              <a:buFont typeface="Arial" panose="020B0604020202020204" pitchFamily="34" charset="0"/>
              <a:buChar char="•"/>
            </a:pPr>
            <a:endParaRPr lang="en-US" sz="2400" dirty="0">
              <a:latin typeface="Roboto Cn"/>
            </a:endParaRPr>
          </a:p>
        </p:txBody>
      </p:sp>
      <p:grpSp>
        <p:nvGrpSpPr>
          <p:cNvPr id="12" name="Group 20">
            <a:extLst>
              <a:ext uri="{FF2B5EF4-FFF2-40B4-BE49-F238E27FC236}">
                <a16:creationId xmlns:a16="http://schemas.microsoft.com/office/drawing/2014/main" id="{F993069E-FA1C-4AC3-9947-EC140CB3B233}"/>
              </a:ext>
            </a:extLst>
          </p:cNvPr>
          <p:cNvGrpSpPr/>
          <p:nvPr/>
        </p:nvGrpSpPr>
        <p:grpSpPr>
          <a:xfrm>
            <a:off x="32163" y="822749"/>
            <a:ext cx="1249581" cy="1250897"/>
            <a:chOff x="3200499" y="2045295"/>
            <a:chExt cx="1488832" cy="1490400"/>
          </a:xfrm>
        </p:grpSpPr>
        <p:grpSp>
          <p:nvGrpSpPr>
            <p:cNvPr id="13" name="Group 21">
              <a:extLst>
                <a:ext uri="{FF2B5EF4-FFF2-40B4-BE49-F238E27FC236}">
                  <a16:creationId xmlns:a16="http://schemas.microsoft.com/office/drawing/2014/main" id="{4F0BAADF-EE67-4DCA-BD16-781DB4883E0A}"/>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0E4C8E-EA19-4CD3-AFA6-E40A12A0C154}"/>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19" name="Rectangle: Rounded Corners 41">
                <a:extLst>
                  <a:ext uri="{FF2B5EF4-FFF2-40B4-BE49-F238E27FC236}">
                    <a16:creationId xmlns:a16="http://schemas.microsoft.com/office/drawing/2014/main" id="{3D7A610B-6B0F-484D-816C-F34B77739456}"/>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4" name="Graphic 22" descr="Upward trend">
              <a:extLst>
                <a:ext uri="{FF2B5EF4-FFF2-40B4-BE49-F238E27FC236}">
                  <a16:creationId xmlns:a16="http://schemas.microsoft.com/office/drawing/2014/main" id="{05CFF188-352A-44B1-86FB-743F39776B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sp>
        <p:nvSpPr>
          <p:cNvPr id="18" name="Rectangle 17">
            <a:extLst>
              <a:ext uri="{FF2B5EF4-FFF2-40B4-BE49-F238E27FC236}">
                <a16:creationId xmlns:a16="http://schemas.microsoft.com/office/drawing/2014/main" id="{95A0B2FB-7ED9-48A0-81F1-DD67C8C4B3F4}"/>
              </a:ext>
            </a:extLst>
          </p:cNvPr>
          <p:cNvSpPr/>
          <p:nvPr/>
        </p:nvSpPr>
        <p:spPr>
          <a:xfrm>
            <a:off x="1244166" y="1015132"/>
            <a:ext cx="10674312" cy="830996"/>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pic>
        <p:nvPicPr>
          <p:cNvPr id="4" name="Image 3">
            <a:extLst>
              <a:ext uri="{FF2B5EF4-FFF2-40B4-BE49-F238E27FC236}">
                <a16:creationId xmlns:a16="http://schemas.microsoft.com/office/drawing/2014/main" id="{F8F0AC0B-A21A-40DD-8C25-313BC8A7C26B}"/>
              </a:ext>
            </a:extLst>
          </p:cNvPr>
          <p:cNvPicPr>
            <a:picLocks noChangeAspect="1"/>
          </p:cNvPicPr>
          <p:nvPr/>
        </p:nvPicPr>
        <p:blipFill>
          <a:blip r:embed="rId5"/>
          <a:stretch>
            <a:fillRect/>
          </a:stretch>
        </p:blipFill>
        <p:spPr>
          <a:xfrm>
            <a:off x="783094" y="2149469"/>
            <a:ext cx="6181725" cy="4438650"/>
          </a:xfrm>
          <a:prstGeom prst="rect">
            <a:avLst/>
          </a:prstGeom>
        </p:spPr>
      </p:pic>
      <p:sp>
        <p:nvSpPr>
          <p:cNvPr id="2" name="ZoneTexte 1">
            <a:extLst>
              <a:ext uri="{FF2B5EF4-FFF2-40B4-BE49-F238E27FC236}">
                <a16:creationId xmlns:a16="http://schemas.microsoft.com/office/drawing/2014/main" id="{5C8EB6BD-8904-4C90-9B3B-B44D2304BD13}"/>
              </a:ext>
            </a:extLst>
          </p:cNvPr>
          <p:cNvSpPr txBox="1"/>
          <p:nvPr/>
        </p:nvSpPr>
        <p:spPr>
          <a:xfrm rot="20365409">
            <a:off x="204920" y="2258501"/>
            <a:ext cx="1911157" cy="461665"/>
          </a:xfrm>
          <a:prstGeom prst="rect">
            <a:avLst/>
          </a:prstGeom>
          <a:solidFill>
            <a:srgbClr val="FF0000"/>
          </a:solidFill>
        </p:spPr>
        <p:txBody>
          <a:bodyPr wrap="square" rtlCol="0">
            <a:spAutoFit/>
          </a:bodyPr>
          <a:lstStyle/>
          <a:p>
            <a:pPr algn="ctr"/>
            <a:r>
              <a:rPr lang="fr-FR" sz="2400" b="1" dirty="0">
                <a:solidFill>
                  <a:schemeClr val="bg1"/>
                </a:solidFill>
              </a:rPr>
              <a:t>EXEMPLE</a:t>
            </a:r>
          </a:p>
        </p:txBody>
      </p:sp>
    </p:spTree>
    <p:extLst>
      <p:ext uri="{BB962C8B-B14F-4D97-AF65-F5344CB8AC3E}">
        <p14:creationId xmlns:p14="http://schemas.microsoft.com/office/powerpoint/2010/main" val="2039826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19765F72-AD8D-44FF-A011-6BA82AF2A3F0}"/>
              </a:ext>
            </a:extLst>
          </p:cNvPr>
          <p:cNvSpPr txBox="1"/>
          <p:nvPr/>
        </p:nvSpPr>
        <p:spPr>
          <a:xfrm>
            <a:off x="645333" y="2575012"/>
            <a:ext cx="5040568" cy="3046988"/>
          </a:xfrm>
          <a:prstGeom prst="rect">
            <a:avLst/>
          </a:prstGeom>
          <a:noFill/>
        </p:spPr>
        <p:txBody>
          <a:bodyPr wrap="square" rtlCol="0">
            <a:spAutoFit/>
          </a:bodyPr>
          <a:lstStyle/>
          <a:p>
            <a:endParaRPr lang="en-US" sz="2400" dirty="0">
              <a:solidFill>
                <a:srgbClr val="000000"/>
              </a:solidFill>
            </a:endParaRPr>
          </a:p>
          <a:p>
            <a:r>
              <a:rPr lang="fr-FR" sz="2400" dirty="0">
                <a:solidFill>
                  <a:srgbClr val="000000"/>
                </a:solidFill>
              </a:rPr>
              <a:t>Se référer aux défis, pratiques exemplaires, l'impact et les facteurs permet ainsi d'identifier les activités clés </a:t>
            </a:r>
            <a:r>
              <a:rPr lang="fr-FR" sz="2400" b="1" dirty="0">
                <a:solidFill>
                  <a:srgbClr val="000000"/>
                </a:solidFill>
              </a:rPr>
              <a:t>pour surmonter les défis </a:t>
            </a:r>
            <a:r>
              <a:rPr lang="fr-FR" sz="2400" dirty="0">
                <a:solidFill>
                  <a:srgbClr val="000000"/>
                </a:solidFill>
              </a:rPr>
              <a:t>et </a:t>
            </a:r>
            <a:r>
              <a:rPr lang="fr-FR" sz="2400" b="1" dirty="0">
                <a:solidFill>
                  <a:srgbClr val="000000"/>
                </a:solidFill>
              </a:rPr>
              <a:t>institutionnaliser les meilleures pratiques. </a:t>
            </a:r>
            <a:endParaRPr lang="en-US" sz="2400" b="1" dirty="0">
              <a:solidFill>
                <a:srgbClr val="000000"/>
              </a:solidFill>
            </a:endParaRPr>
          </a:p>
          <a:p>
            <a:pPr marL="514350" indent="-514350">
              <a:buAutoNum type="arabicPeriod"/>
            </a:pPr>
            <a:endParaRPr lang="en-US" sz="2400" dirty="0">
              <a:solidFill>
                <a:srgbClr val="000000"/>
              </a:solidFill>
            </a:endParaRPr>
          </a:p>
        </p:txBody>
      </p:sp>
      <p:grpSp>
        <p:nvGrpSpPr>
          <p:cNvPr id="11" name="Group 20">
            <a:extLst>
              <a:ext uri="{FF2B5EF4-FFF2-40B4-BE49-F238E27FC236}">
                <a16:creationId xmlns:a16="http://schemas.microsoft.com/office/drawing/2014/main" id="{66973144-E66E-43EC-A22B-D61C1EDFFE4B}"/>
              </a:ext>
            </a:extLst>
          </p:cNvPr>
          <p:cNvGrpSpPr/>
          <p:nvPr/>
        </p:nvGrpSpPr>
        <p:grpSpPr>
          <a:xfrm>
            <a:off x="32163" y="822749"/>
            <a:ext cx="1249581" cy="1250897"/>
            <a:chOff x="3200499" y="2045295"/>
            <a:chExt cx="1488832" cy="1490400"/>
          </a:xfrm>
        </p:grpSpPr>
        <p:grpSp>
          <p:nvGrpSpPr>
            <p:cNvPr id="12" name="Group 21">
              <a:extLst>
                <a:ext uri="{FF2B5EF4-FFF2-40B4-BE49-F238E27FC236}">
                  <a16:creationId xmlns:a16="http://schemas.microsoft.com/office/drawing/2014/main" id="{939F7D70-98CC-4727-8F17-19BC4C5F5196}"/>
                </a:ext>
              </a:extLst>
            </p:cNvPr>
            <p:cNvGrpSpPr/>
            <p:nvPr/>
          </p:nvGrpSpPr>
          <p:grpSpPr>
            <a:xfrm>
              <a:off x="3200499" y="2045295"/>
              <a:ext cx="1488832" cy="1490400"/>
              <a:chOff x="256131" y="2486250"/>
              <a:chExt cx="1488832" cy="1490400"/>
            </a:xfrm>
            <a:solidFill>
              <a:schemeClr val="accent1"/>
            </a:solidFill>
          </p:grpSpPr>
          <p:sp>
            <p:nvSpPr>
              <p:cNvPr id="14" name="Rectangle 40">
                <a:extLst>
                  <a:ext uri="{FF2B5EF4-FFF2-40B4-BE49-F238E27FC236}">
                    <a16:creationId xmlns:a16="http://schemas.microsoft.com/office/drawing/2014/main" id="{2AE404F3-CE13-4468-901D-E17B9CCAEA77}"/>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15" name="Rectangle: Rounded Corners 41">
                <a:extLst>
                  <a:ext uri="{FF2B5EF4-FFF2-40B4-BE49-F238E27FC236}">
                    <a16:creationId xmlns:a16="http://schemas.microsoft.com/office/drawing/2014/main" id="{3464E9F3-5E40-462B-998F-82AA1E50C025}"/>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3" name="Graphic 22" descr="Upward trend">
              <a:extLst>
                <a:ext uri="{FF2B5EF4-FFF2-40B4-BE49-F238E27FC236}">
                  <a16:creationId xmlns:a16="http://schemas.microsoft.com/office/drawing/2014/main" id="{C43DDAAE-A1E8-4F20-9AFA-852D1515BF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sp>
        <p:nvSpPr>
          <p:cNvPr id="17" name="Rectangle 16">
            <a:extLst>
              <a:ext uri="{FF2B5EF4-FFF2-40B4-BE49-F238E27FC236}">
                <a16:creationId xmlns:a16="http://schemas.microsoft.com/office/drawing/2014/main" id="{FA74F2BF-AA4D-47F7-98DF-2AC1E1593F4F}"/>
              </a:ext>
            </a:extLst>
          </p:cNvPr>
          <p:cNvSpPr/>
          <p:nvPr/>
        </p:nvSpPr>
        <p:spPr>
          <a:xfrm>
            <a:off x="1244166" y="1015132"/>
            <a:ext cx="10674312" cy="830996"/>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pic>
        <p:nvPicPr>
          <p:cNvPr id="2" name="Image 1">
            <a:extLst>
              <a:ext uri="{FF2B5EF4-FFF2-40B4-BE49-F238E27FC236}">
                <a16:creationId xmlns:a16="http://schemas.microsoft.com/office/drawing/2014/main" id="{D51E4BE6-112D-48C0-A8ED-19EB007040AC}"/>
              </a:ext>
            </a:extLst>
          </p:cNvPr>
          <p:cNvPicPr>
            <a:picLocks noChangeAspect="1"/>
          </p:cNvPicPr>
          <p:nvPr/>
        </p:nvPicPr>
        <p:blipFill>
          <a:blip r:embed="rId5"/>
          <a:stretch>
            <a:fillRect/>
          </a:stretch>
        </p:blipFill>
        <p:spPr>
          <a:xfrm>
            <a:off x="5946482" y="2199097"/>
            <a:ext cx="5599740" cy="4008510"/>
          </a:xfrm>
          <a:prstGeom prst="rect">
            <a:avLst/>
          </a:prstGeom>
        </p:spPr>
      </p:pic>
    </p:spTree>
    <p:extLst>
      <p:ext uri="{BB962C8B-B14F-4D97-AF65-F5344CB8AC3E}">
        <p14:creationId xmlns:p14="http://schemas.microsoft.com/office/powerpoint/2010/main" val="595028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fr-FR" sz="2400" b="1" dirty="0">
                <a:latin typeface="Arial" panose="020B0604020202020204" pitchFamily="34" charset="0"/>
                <a:cs typeface="Arial" panose="020B0604020202020204" pitchFamily="34" charset="0"/>
              </a:rPr>
              <a:t>Introduction </a:t>
            </a:r>
            <a:r>
              <a:rPr lang="fr-FR" sz="2400" dirty="0">
                <a:latin typeface="Arial" panose="020B0604020202020204" pitchFamily="34" charset="0"/>
                <a:cs typeface="Arial" panose="020B0604020202020204" pitchFamily="34" charset="0"/>
              </a:rPr>
              <a:t>:</a:t>
            </a:r>
            <a:r>
              <a:rPr lang="fr-FR" sz="2400" b="1" dirty="0">
                <a:latin typeface="Arial" panose="020B0604020202020204" pitchFamily="34" charset="0"/>
                <a:cs typeface="Arial" panose="020B0604020202020204" pitchFamily="34" charset="0"/>
              </a:rPr>
              <a:t> </a:t>
            </a:r>
            <a:r>
              <a:rPr lang="fr-FR" sz="2400" dirty="0">
                <a:latin typeface="Arial" panose="020B0604020202020204" pitchFamily="34" charset="0"/>
                <a:cs typeface="Arial" panose="020B0604020202020204" pitchFamily="34" charset="0"/>
              </a:rPr>
              <a:t>Plan de réponse et calendrier en cours de la réponse </a:t>
            </a:r>
            <a:endParaRPr lang="en-US" sz="24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en-GB" dirty="0"/>
              <a:t>VUE D'ENSEMBLE DE LA RIA</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757144"/>
            <a:ext cx="10399383" cy="819609"/>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bien passé ? </a:t>
            </a:r>
            <a:r>
              <a:rPr lang="en-US" sz="2800" b="1" dirty="0" err="1">
                <a:latin typeface="Roboto Cn"/>
              </a:rPr>
              <a:t>Qu'est-ce</a:t>
            </a:r>
            <a:r>
              <a:rPr lang="en-US" sz="2800" b="1" dirty="0">
                <a:latin typeface="Roboto Cn"/>
              </a:rPr>
              <a:t> qui </a:t>
            </a:r>
            <a:r>
              <a:rPr lang="en-US" sz="2800" b="1" dirty="0" err="1">
                <a:latin typeface="Roboto Cn"/>
              </a:rPr>
              <a:t>s'est</a:t>
            </a:r>
            <a:r>
              <a:rPr lang="en-US" sz="2800" b="1" dirty="0">
                <a:latin typeface="Roboto Cn"/>
              </a:rPr>
              <a:t> </a:t>
            </a:r>
            <a:r>
              <a:rPr lang="en-US" sz="2800" b="1" dirty="0" err="1">
                <a:latin typeface="Roboto Cn"/>
              </a:rPr>
              <a:t>moins</a:t>
            </a:r>
            <a:r>
              <a:rPr lang="en-US" sz="2800" b="1" dirty="0">
                <a:latin typeface="Roboto Cn"/>
              </a:rPr>
              <a:t> bien passé ? </a:t>
            </a:r>
            <a:r>
              <a:rPr lang="en-US" sz="2800" b="1" dirty="0" err="1">
                <a:latin typeface="Roboto Cn"/>
              </a:rPr>
              <a:t>Pourquoi</a:t>
            </a:r>
            <a:r>
              <a:rPr lang="en-US" sz="2800" b="1" dirty="0">
                <a:latin typeface="Roboto Cn"/>
              </a:rPr>
              <a:t> ?</a:t>
            </a:r>
          </a:p>
        </p:txBody>
      </p:sp>
      <p:sp>
        <p:nvSpPr>
          <p:cNvPr id="19" name="Rectangle 18">
            <a:extLst>
              <a:ext uri="{FF2B5EF4-FFF2-40B4-BE49-F238E27FC236}">
                <a16:creationId xmlns:a16="http://schemas.microsoft.com/office/drawing/2014/main" id="{7BB19DED-3F0C-42D5-ACDA-95CBD2E15FA9}"/>
              </a:ext>
            </a:extLst>
          </p:cNvPr>
          <p:cNvSpPr/>
          <p:nvPr/>
        </p:nvSpPr>
        <p:spPr>
          <a:xfrm>
            <a:off x="1723462" y="4099174"/>
            <a:ext cx="10484840" cy="819608"/>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lvl="0" defTabSz="1244600">
              <a:lnSpc>
                <a:spcPct val="90000"/>
              </a:lnSpc>
              <a:spcBef>
                <a:spcPct val="0"/>
              </a:spcBef>
              <a:spcAft>
                <a:spcPct val="35000"/>
              </a:spcAft>
            </a:pPr>
            <a:r>
              <a:rPr lang="en-US" sz="2800" b="1" dirty="0">
                <a:latin typeface="Roboto Cn"/>
              </a:rPr>
              <a:t>Que </a:t>
            </a:r>
            <a:r>
              <a:rPr lang="en-US" sz="2800" b="1" dirty="0" err="1">
                <a:latin typeface="Roboto Cn"/>
              </a:rPr>
              <a:t>pouvons</a:t>
            </a:r>
            <a:r>
              <a:rPr lang="en-US" sz="2800" b="1" dirty="0">
                <a:latin typeface="Roboto Cn"/>
              </a:rPr>
              <a:t>-nous faire pour </a:t>
            </a:r>
            <a:r>
              <a:rPr lang="en-US" sz="2800" b="1" dirty="0" err="1">
                <a:latin typeface="Roboto Cn"/>
              </a:rPr>
              <a:t>améliorer</a:t>
            </a:r>
            <a:r>
              <a:rPr lang="en-US" sz="2800" b="1" dirty="0">
                <a:latin typeface="Roboto Cn"/>
              </a:rPr>
              <a:t> la  </a:t>
            </a:r>
            <a:r>
              <a:rPr lang="en-US" sz="2800" b="1" dirty="0" err="1">
                <a:latin typeface="Roboto Cn"/>
              </a:rPr>
              <a:t>réponse</a:t>
            </a:r>
            <a:r>
              <a:rPr lang="en-US" sz="2800" b="1" dirty="0">
                <a:latin typeface="Roboto Cn"/>
              </a:rPr>
              <a:t> à </a:t>
            </a:r>
            <a:r>
              <a:rPr lang="en-US" sz="2800" b="1" dirty="0" err="1">
                <a:latin typeface="Roboto Cn"/>
              </a:rPr>
              <a:t>l’épidémie</a:t>
            </a:r>
            <a:r>
              <a:rPr lang="en-US" sz="2800" b="1" dirty="0">
                <a:latin typeface="Roboto Cn"/>
              </a:rPr>
              <a:t> de COVID-19 ?</a:t>
            </a:r>
            <a:endParaRPr lang="en-US" sz="28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41203"/>
            <a:ext cx="10364941" cy="769325"/>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77561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16"/>
                                        </p:tgtEl>
                                        <p:attrNameLst>
                                          <p:attrName>style.opacity</p:attrName>
                                        </p:attrNameLst>
                                      </p:cBhvr>
                                      <p:to>
                                        <p:strVal val="0.5"/>
                                      </p:to>
                                    </p:set>
                                    <p:animEffect filter="image" prLst="opacity: 0.5">
                                      <p:cBhvr rctx="IE">
                                        <p:cTn id="7" dur="indefinite"/>
                                        <p:tgtEl>
                                          <p:spTgt spid="16"/>
                                        </p:tgtEl>
                                      </p:cBhvr>
                                    </p:animEffect>
                                  </p:childTnLst>
                                </p:cTn>
                              </p:par>
                              <p:par>
                                <p:cTn id="8" presetID="9" presetClass="emph" presetSubtype="0" nodeType="withEffect">
                                  <p:stCondLst>
                                    <p:cond delay="1000"/>
                                  </p:stCondLst>
                                  <p:childTnLst>
                                    <p:set>
                                      <p:cBhvr>
                                        <p:cTn id="9" dur="indefinite"/>
                                        <p:tgtEl>
                                          <p:spTgt spid="34"/>
                                        </p:tgtEl>
                                        <p:attrNameLst>
                                          <p:attrName>style.opacity</p:attrName>
                                        </p:attrNameLst>
                                      </p:cBhvr>
                                      <p:to>
                                        <p:strVal val="0.5"/>
                                      </p:to>
                                    </p:set>
                                    <p:animEffect filter="image" prLst="opacity: 0.5">
                                      <p:cBhvr rctx="IE">
                                        <p:cTn id="10" dur="indefinite"/>
                                        <p:tgtEl>
                                          <p:spTgt spid="34"/>
                                        </p:tgtEl>
                                      </p:cBhvr>
                                    </p:animEffect>
                                  </p:childTnLst>
                                </p:cTn>
                              </p:par>
                              <p:par>
                                <p:cTn id="11" presetID="9" presetClass="emph" presetSubtype="0" nodeType="withEffect">
                                  <p:stCondLst>
                                    <p:cond delay="1000"/>
                                  </p:stCondLst>
                                  <p:childTnLst>
                                    <p:set>
                                      <p:cBhvr>
                                        <p:cTn id="12" dur="indefinite"/>
                                        <p:tgtEl>
                                          <p:spTgt spid="38"/>
                                        </p:tgtEl>
                                        <p:attrNameLst>
                                          <p:attrName>style.opacity</p:attrName>
                                        </p:attrNameLst>
                                      </p:cBhvr>
                                      <p:to>
                                        <p:strVal val="0.5"/>
                                      </p:to>
                                    </p:set>
                                    <p:animEffect filter="image" prLst="opacity: 0.5">
                                      <p:cBhvr rctx="IE">
                                        <p:cTn id="13" dur="indefinite"/>
                                        <p:tgtEl>
                                          <p:spTgt spid="38"/>
                                        </p:tgtEl>
                                      </p:cBhvr>
                                    </p:animEffect>
                                  </p:childTnLst>
                                </p:cTn>
                              </p:par>
                              <p:par>
                                <p:cTn id="14" presetID="9" presetClass="emph" presetSubtype="0" grpId="0" nodeType="withEffect">
                                  <p:stCondLst>
                                    <p:cond delay="1000"/>
                                  </p:stCondLst>
                                  <p:childTnLst>
                                    <p:set>
                                      <p:cBhvr>
                                        <p:cTn id="15" dur="indefinite"/>
                                        <p:tgtEl>
                                          <p:spTgt spid="18"/>
                                        </p:tgtEl>
                                        <p:attrNameLst>
                                          <p:attrName>style.opacity</p:attrName>
                                        </p:attrNameLst>
                                      </p:cBhvr>
                                      <p:to>
                                        <p:strVal val="0.5"/>
                                      </p:to>
                                    </p:set>
                                    <p:animEffect filter="image" prLst="opacity: 0.5">
                                      <p:cBhvr rctx="IE">
                                        <p:cTn id="16" dur="indefinite"/>
                                        <p:tgtEl>
                                          <p:spTgt spid="18"/>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omputer&#10;&#10;Description automatically generated">
            <a:extLst>
              <a:ext uri="{FF2B5EF4-FFF2-40B4-BE49-F238E27FC236}">
                <a16:creationId xmlns:a16="http://schemas.microsoft.com/office/drawing/2014/main" id="{94C46CCE-A518-4BB0-B22F-126B275A52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Espace réservé du contenu 2">
            <a:extLst>
              <a:ext uri="{FF2B5EF4-FFF2-40B4-BE49-F238E27FC236}">
                <a16:creationId xmlns:a16="http://schemas.microsoft.com/office/drawing/2014/main" id="{CF390821-87AF-4D15-94E6-3589928541B0}"/>
              </a:ext>
            </a:extLst>
          </p:cNvPr>
          <p:cNvSpPr txBox="1">
            <a:spLocks/>
          </p:cNvSpPr>
          <p:nvPr/>
        </p:nvSpPr>
        <p:spPr>
          <a:xfrm>
            <a:off x="2381250" y="4948912"/>
            <a:ext cx="7050849" cy="635477"/>
          </a:xfrm>
          <a:prstGeom prst="rect">
            <a:avLst/>
          </a:prstGeom>
          <a:ln w="3810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sv-SE" sz="5400" b="1" dirty="0">
                <a:solidFill>
                  <a:srgbClr val="0092CB"/>
                </a:solidFill>
                <a:latin typeface="Arial" panose="020B0604020202020204" pitchFamily="34" charset="0"/>
                <a:cs typeface="Arial" panose="020B0604020202020204" pitchFamily="34" charset="0"/>
              </a:rPr>
              <a:t>REVUE </a:t>
            </a:r>
          </a:p>
          <a:p>
            <a:pPr algn="ctr">
              <a:defRPr/>
            </a:pPr>
            <a:r>
              <a:rPr lang="sv-SE" sz="5400" b="1" dirty="0">
                <a:solidFill>
                  <a:srgbClr val="0092CB"/>
                </a:solidFill>
                <a:latin typeface="Arial" panose="020B0604020202020204" pitchFamily="34" charset="0"/>
                <a:cs typeface="Arial" panose="020B0604020202020204" pitchFamily="34" charset="0"/>
              </a:rPr>
              <a:t>INTRA-ACTION (RIA)</a:t>
            </a:r>
            <a:endParaRPr lang="en-GB" sz="4800" b="1" dirty="0">
              <a:solidFill>
                <a:srgbClr val="0092CB"/>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9DCEA8B9-5DC2-4D56-B799-F743D3170487}"/>
              </a:ext>
            </a:extLst>
          </p:cNvPr>
          <p:cNvSpPr/>
          <p:nvPr/>
        </p:nvSpPr>
        <p:spPr>
          <a:xfrm>
            <a:off x="8116922" y="3675302"/>
            <a:ext cx="3874603" cy="1034129"/>
          </a:xfrm>
          <a:prstGeom prst="rect">
            <a:avLst/>
          </a:prstGeom>
          <a:solidFill>
            <a:srgbClr val="FFFF00"/>
          </a:solidFill>
        </p:spPr>
        <p:txBody>
          <a:bodyPr wrap="square">
            <a:spAutoFit/>
          </a:bodyPr>
          <a:lstStyle/>
          <a:p>
            <a:pPr algn="r">
              <a:lnSpc>
                <a:spcPct val="85000"/>
              </a:lnSpc>
              <a:tabLst>
                <a:tab pos="3236913" algn="l"/>
              </a:tabLst>
            </a:pPr>
            <a:r>
              <a:rPr lang="fr-CA"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Pays</a:t>
            </a:r>
          </a:p>
          <a:p>
            <a:pPr algn="r">
              <a:lnSpc>
                <a:spcPct val="85000"/>
              </a:lnSpc>
              <a:tabLst>
                <a:tab pos="3236913" algn="l"/>
              </a:tabLst>
            </a:pPr>
            <a:r>
              <a:rPr lang="fr-CA"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Dates</a:t>
            </a:r>
          </a:p>
        </p:txBody>
      </p:sp>
      <p:sp>
        <p:nvSpPr>
          <p:cNvPr id="14" name="TextBox 13">
            <a:extLst>
              <a:ext uri="{FF2B5EF4-FFF2-40B4-BE49-F238E27FC236}">
                <a16:creationId xmlns:a16="http://schemas.microsoft.com/office/drawing/2014/main" id="{0EE7CF4A-B751-4A5B-B24F-B16AA7DAD81B}"/>
              </a:ext>
            </a:extLst>
          </p:cNvPr>
          <p:cNvSpPr txBox="1"/>
          <p:nvPr/>
        </p:nvSpPr>
        <p:spPr>
          <a:xfrm>
            <a:off x="148830" y="2824620"/>
            <a:ext cx="4089581" cy="1107996"/>
          </a:xfrm>
          <a:prstGeom prst="rect">
            <a:avLst/>
          </a:prstGeom>
          <a:noFill/>
        </p:spPr>
        <p:txBody>
          <a:bodyPr wrap="none" rtlCol="0">
            <a:spAutoFit/>
          </a:bodyPr>
          <a:lstStyle/>
          <a:p>
            <a:r>
              <a:rPr lang="en-US" sz="6600" b="1" dirty="0">
                <a:solidFill>
                  <a:schemeClr val="bg1"/>
                </a:solidFill>
                <a:latin typeface="Arial" panose="020B0604020202020204" pitchFamily="34" charset="0"/>
                <a:cs typeface="Arial" panose="020B0604020202020204" pitchFamily="34" charset="0"/>
              </a:rPr>
              <a:t>COVID-19</a:t>
            </a:r>
          </a:p>
        </p:txBody>
      </p:sp>
      <p:pic>
        <p:nvPicPr>
          <p:cNvPr id="3" name="Picture 2" descr="A close up of a sign&#10;&#10;Description automatically generated">
            <a:extLst>
              <a:ext uri="{FF2B5EF4-FFF2-40B4-BE49-F238E27FC236}">
                <a16:creationId xmlns:a16="http://schemas.microsoft.com/office/drawing/2014/main" id="{1B8814E0-D26C-408F-9795-27FA99A81A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1000" y="5933300"/>
            <a:ext cx="2510525" cy="635477"/>
          </a:xfrm>
          <a:prstGeom prst="rect">
            <a:avLst/>
          </a:prstGeom>
        </p:spPr>
      </p:pic>
      <p:sp>
        <p:nvSpPr>
          <p:cNvPr id="6" name="Rectangle 5">
            <a:extLst>
              <a:ext uri="{FF2B5EF4-FFF2-40B4-BE49-F238E27FC236}">
                <a16:creationId xmlns:a16="http://schemas.microsoft.com/office/drawing/2014/main" id="{36643686-16FF-42F7-AF46-8353B17ADD1B}"/>
              </a:ext>
            </a:extLst>
          </p:cNvPr>
          <p:cNvSpPr/>
          <p:nvPr/>
        </p:nvSpPr>
        <p:spPr>
          <a:xfrm>
            <a:off x="520995" y="5827993"/>
            <a:ext cx="1701210" cy="635478"/>
          </a:xfrm>
          <a:prstGeom prst="rect">
            <a:avLst/>
          </a:prstGeom>
          <a:solidFill>
            <a:srgbClr val="FFFF00"/>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solidFill>
              </a:rPr>
              <a:t>INSÉRER VOTRE LOGO ICI</a:t>
            </a:r>
            <a:endParaRPr lang="en-US" sz="1600" b="1" dirty="0">
              <a:solidFill>
                <a:schemeClr val="tx1"/>
              </a:solidFill>
            </a:endParaRPr>
          </a:p>
        </p:txBody>
      </p:sp>
    </p:spTree>
    <p:extLst>
      <p:ext uri="{BB962C8B-B14F-4D97-AF65-F5344CB8AC3E}">
        <p14:creationId xmlns:p14="http://schemas.microsoft.com/office/powerpoint/2010/main" val="2300573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50A80E5-4749-41F7-B89F-3BA932B89482}"/>
              </a:ext>
            </a:extLst>
          </p:cNvPr>
          <p:cNvGrpSpPr/>
          <p:nvPr/>
        </p:nvGrpSpPr>
        <p:grpSpPr>
          <a:xfrm>
            <a:off x="322089" y="1023357"/>
            <a:ext cx="11633973" cy="5651678"/>
            <a:chOff x="322089" y="1023357"/>
            <a:chExt cx="11633973" cy="5651678"/>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rgbClr val="008080">
                <a:alpha val="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Rectangle 10">
              <a:extLst>
                <a:ext uri="{FF2B5EF4-FFF2-40B4-BE49-F238E27FC236}">
                  <a16:creationId xmlns:a16="http://schemas.microsoft.com/office/drawing/2014/main" id="{10B814DD-7EF5-4886-BB3C-5B060478E382}"/>
                </a:ext>
              </a:extLst>
            </p:cNvPr>
            <p:cNvSpPr/>
            <p:nvPr/>
          </p:nvSpPr>
          <p:spPr>
            <a:xfrm>
              <a:off x="1249501" y="1023357"/>
              <a:ext cx="1070656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en-US" sz="2800" b="1" dirty="0">
                  <a:latin typeface="Roboto Cn"/>
                </a:rPr>
                <a:t>La </a:t>
              </a:r>
              <a:r>
                <a:rPr lang="en-US" sz="2800" b="1" dirty="0" err="1">
                  <a:latin typeface="Roboto Cn"/>
                </a:rPr>
                <a:t>voie</a:t>
              </a:r>
              <a:r>
                <a:rPr lang="en-US" sz="2800" b="1" dirty="0">
                  <a:latin typeface="Roboto Cn"/>
                </a:rPr>
                <a:t> à </a:t>
              </a:r>
              <a:r>
                <a:rPr lang="en-US" sz="2800" b="1" dirty="0" err="1">
                  <a:latin typeface="Roboto Cn"/>
                </a:rPr>
                <a:t>suivre</a:t>
              </a:r>
              <a:endParaRPr lang="en-US" sz="2800" b="1" dirty="0">
                <a:latin typeface="Roboto Cn"/>
              </a:endParaRPr>
            </a:p>
          </p:txBody>
        </p:sp>
      </p:grpSp>
      <p:sp>
        <p:nvSpPr>
          <p:cNvPr id="6" name="Rectangle 5"/>
          <p:cNvSpPr/>
          <p:nvPr/>
        </p:nvSpPr>
        <p:spPr>
          <a:xfrm>
            <a:off x="1367322" y="1682460"/>
            <a:ext cx="10468383" cy="4832092"/>
          </a:xfrm>
          <a:prstGeom prst="rect">
            <a:avLst/>
          </a:prstGeom>
        </p:spPr>
        <p:txBody>
          <a:bodyPr wrap="square">
            <a:spAutoFit/>
          </a:bodyPr>
          <a:lstStyle/>
          <a:p>
            <a:pPr lvl="0"/>
            <a:r>
              <a:rPr lang="fr-FR" sz="2800" b="1" dirty="0"/>
              <a:t>En séance plénière :</a:t>
            </a:r>
          </a:p>
          <a:p>
            <a:pPr marL="457200" lvl="0" indent="-457200">
              <a:buFontTx/>
              <a:buChar char="-"/>
            </a:pPr>
            <a:endParaRPr lang="fr-FR" dirty="0"/>
          </a:p>
          <a:p>
            <a:pPr marL="457200" lvl="0" indent="-457200">
              <a:buFontTx/>
              <a:buChar char="-"/>
            </a:pPr>
            <a:r>
              <a:rPr lang="fr-FR" sz="2800" dirty="0"/>
              <a:t>Identification de :</a:t>
            </a:r>
          </a:p>
          <a:p>
            <a:pPr marL="914400" lvl="1" indent="-457200">
              <a:buFontTx/>
              <a:buChar char="-"/>
            </a:pPr>
            <a:r>
              <a:rPr lang="fr-FR" sz="2800" dirty="0"/>
              <a:t>ce qui peut être traité immédiatement pour améliorer la réponse en cours ;</a:t>
            </a:r>
          </a:p>
          <a:p>
            <a:pPr marL="914400" lvl="1" indent="-457200">
              <a:buFontTx/>
              <a:buChar char="-"/>
            </a:pPr>
            <a:r>
              <a:rPr lang="fr-FR" sz="2800" dirty="0"/>
              <a:t>ce qui peut être fait à moyen et long terme pour améliorer la réponse aux prochaines vagues de l'épidémie de COVID-19.</a:t>
            </a:r>
          </a:p>
          <a:p>
            <a:pPr marL="457200" lvl="0" indent="-457200">
              <a:buFontTx/>
              <a:buChar char="-"/>
            </a:pPr>
            <a:r>
              <a:rPr lang="fr-FR" sz="2800" dirty="0"/>
              <a:t>Mise en place d'une équipe de suivi de la Revue Intra-Action</a:t>
            </a:r>
          </a:p>
          <a:p>
            <a:pPr marL="457200" lvl="0" indent="-457200">
              <a:buFontTx/>
              <a:buChar char="-"/>
            </a:pPr>
            <a:r>
              <a:rPr lang="fr-FR" sz="2800" dirty="0"/>
              <a:t>Processus pour documenter les progrès dans la mise en œuvre des recommandations</a:t>
            </a:r>
          </a:p>
          <a:p>
            <a:pPr marL="457200" lvl="0" indent="-457200">
              <a:buFontTx/>
              <a:buChar char="-"/>
            </a:pPr>
            <a:r>
              <a:rPr lang="fr-FR" sz="2800" dirty="0"/>
              <a:t>Engagement des hauts responsables</a:t>
            </a:r>
            <a:endParaRPr lang="en-US" sz="2800" dirty="0"/>
          </a:p>
        </p:txBody>
      </p:sp>
      <p:grpSp>
        <p:nvGrpSpPr>
          <p:cNvPr id="10" name="Group 25">
            <a:extLst>
              <a:ext uri="{FF2B5EF4-FFF2-40B4-BE49-F238E27FC236}">
                <a16:creationId xmlns:a16="http://schemas.microsoft.com/office/drawing/2014/main" id="{A21E29B2-FE9C-4986-97F5-D81576C51A1D}"/>
              </a:ext>
            </a:extLst>
          </p:cNvPr>
          <p:cNvGrpSpPr/>
          <p:nvPr/>
        </p:nvGrpSpPr>
        <p:grpSpPr>
          <a:xfrm>
            <a:off x="-80" y="755656"/>
            <a:ext cx="1249581" cy="1250897"/>
            <a:chOff x="3200499" y="3735720"/>
            <a:chExt cx="1488832" cy="1490400"/>
          </a:xfrm>
        </p:grpSpPr>
        <p:sp>
          <p:nvSpPr>
            <p:cNvPr id="13" name="Rectangle: Rounded Corners 26">
              <a:extLst>
                <a:ext uri="{FF2B5EF4-FFF2-40B4-BE49-F238E27FC236}">
                  <a16:creationId xmlns:a16="http://schemas.microsoft.com/office/drawing/2014/main" id="{A85F7754-2BFF-454C-85A9-8E7E8DCB0DCB}"/>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en-US" sz="1600" b="1" dirty="0">
                  <a:latin typeface="Arial Black" panose="020B0A04020102020204" pitchFamily="34" charset="0"/>
                </a:rPr>
                <a:t>ETAPE 3</a:t>
              </a:r>
            </a:p>
          </p:txBody>
        </p:sp>
        <p:sp>
          <p:nvSpPr>
            <p:cNvPr id="14" name="Rectangle: Rounded Corners 27">
              <a:extLst>
                <a:ext uri="{FF2B5EF4-FFF2-40B4-BE49-F238E27FC236}">
                  <a16:creationId xmlns:a16="http://schemas.microsoft.com/office/drawing/2014/main" id="{6437FAB6-DA8C-4F82-909D-B1AC85E7A224}"/>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15" name="Freeform: Shape 28">
              <a:extLst>
                <a:ext uri="{FF2B5EF4-FFF2-40B4-BE49-F238E27FC236}">
                  <a16:creationId xmlns:a16="http://schemas.microsoft.com/office/drawing/2014/main" id="{FFD3A510-E927-4F5F-AF5C-D24BCEFB9DFE}"/>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spTree>
    <p:extLst>
      <p:ext uri="{BB962C8B-B14F-4D97-AF65-F5344CB8AC3E}">
        <p14:creationId xmlns:p14="http://schemas.microsoft.com/office/powerpoint/2010/main" val="1240413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4">
            <a:extLst>
              <a:ext uri="{FF2B5EF4-FFF2-40B4-BE49-F238E27FC236}">
                <a16:creationId xmlns:a16="http://schemas.microsoft.com/office/drawing/2014/main" id="{6D3D3403-9406-4DC7-BB91-0E1DF4CD26B5}"/>
              </a:ext>
            </a:extLst>
          </p:cNvPr>
          <p:cNvSpPr>
            <a:spLocks noGrp="1"/>
          </p:cNvSpPr>
          <p:nvPr>
            <p:ph idx="1"/>
          </p:nvPr>
        </p:nvSpPr>
        <p:spPr>
          <a:xfrm>
            <a:off x="0" y="5623034"/>
            <a:ext cx="12192000" cy="1234966"/>
          </a:xfrm>
        </p:spPr>
        <p:txBody>
          <a:bodyPr>
            <a:normAutofit/>
          </a:bodyPr>
          <a:lstStyle/>
          <a:p>
            <a:pPr algn="ctr"/>
            <a:r>
              <a:rPr lang="fr-FR" sz="3600" b="1" dirty="0"/>
              <a:t>Merci pour votre contribution à sauver des vies !</a:t>
            </a:r>
            <a:endParaRPr lang="en-GB" sz="3600" b="1" noProof="0" dirty="0"/>
          </a:p>
          <a:p>
            <a:pPr algn="ctr"/>
            <a:endParaRPr lang="en-GB" noProof="0" dirty="0"/>
          </a:p>
        </p:txBody>
      </p:sp>
      <p:grpSp>
        <p:nvGrpSpPr>
          <p:cNvPr id="4" name="Group 3">
            <a:extLst>
              <a:ext uri="{FF2B5EF4-FFF2-40B4-BE49-F238E27FC236}">
                <a16:creationId xmlns:a16="http://schemas.microsoft.com/office/drawing/2014/main" id="{70C184F0-27BC-46E7-948D-65ABFE7C62D2}"/>
              </a:ext>
            </a:extLst>
          </p:cNvPr>
          <p:cNvGrpSpPr/>
          <p:nvPr/>
        </p:nvGrpSpPr>
        <p:grpSpPr>
          <a:xfrm>
            <a:off x="4233954" y="1151164"/>
            <a:ext cx="4545623" cy="4191000"/>
            <a:chOff x="4233954" y="1151164"/>
            <a:chExt cx="4545623" cy="4191000"/>
          </a:xfrm>
        </p:grpSpPr>
        <p:pic>
          <p:nvPicPr>
            <p:cNvPr id="2" name="Picture 1">
              <a:extLst>
                <a:ext uri="{FF2B5EF4-FFF2-40B4-BE49-F238E27FC236}">
                  <a16:creationId xmlns:a16="http://schemas.microsoft.com/office/drawing/2014/main" id="{CD0772BA-E77E-4DEB-A395-A598C34882D0}"/>
                </a:ext>
              </a:extLst>
            </p:cNvPr>
            <p:cNvPicPr>
              <a:picLocks noChangeAspect="1"/>
            </p:cNvPicPr>
            <p:nvPr/>
          </p:nvPicPr>
          <p:blipFill>
            <a:blip r:embed="rId3"/>
            <a:stretch>
              <a:fillRect/>
            </a:stretch>
          </p:blipFill>
          <p:spPr>
            <a:xfrm>
              <a:off x="4233954" y="1151164"/>
              <a:ext cx="4545623" cy="4191000"/>
            </a:xfrm>
            <a:prstGeom prst="rect">
              <a:avLst/>
            </a:prstGeom>
          </p:spPr>
        </p:pic>
        <p:sp>
          <p:nvSpPr>
            <p:cNvPr id="3" name="Rectangle 2">
              <a:extLst>
                <a:ext uri="{FF2B5EF4-FFF2-40B4-BE49-F238E27FC236}">
                  <a16:creationId xmlns:a16="http://schemas.microsoft.com/office/drawing/2014/main" id="{132E2B65-7FA5-43B0-B7A8-108AA9B4073B}"/>
                </a:ext>
              </a:extLst>
            </p:cNvPr>
            <p:cNvSpPr/>
            <p:nvPr/>
          </p:nvSpPr>
          <p:spPr>
            <a:xfrm>
              <a:off x="5071189" y="1310653"/>
              <a:ext cx="2871151" cy="1338442"/>
            </a:xfrm>
            <a:prstGeom prst="rect">
              <a:avLst/>
            </a:prstGeom>
            <a:solidFill>
              <a:schemeClr val="bg1"/>
            </a:solidFill>
            <a:ln>
              <a:solidFill>
                <a:schemeClr val="tx1"/>
              </a:solidFill>
            </a:ln>
            <a:effectLst>
              <a:outerShdw blurRad="50800" dist="76200" dir="2700000" algn="tl" rotWithShape="0">
                <a:prstClr val="black">
                  <a:alpha val="40000"/>
                </a:prstClr>
              </a:outerShdw>
            </a:effectLst>
            <a:scene3d>
              <a:camera prst="perspectiveHeroicExtreme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a:solidFill>
                    <a:schemeClr val="tx1"/>
                  </a:solidFill>
                  <a:latin typeface="Kristen ITC" panose="03050502040202030202" pitchFamily="66" charset="0"/>
                </a:rPr>
                <a:t>Merci!</a:t>
              </a:r>
              <a:endParaRPr lang="en-US" sz="4000" b="1" dirty="0">
                <a:solidFill>
                  <a:schemeClr val="tx1"/>
                </a:solidFill>
                <a:latin typeface="Kristen ITC" panose="03050502040202030202" pitchFamily="66" charset="0"/>
              </a:endParaRPr>
            </a:p>
          </p:txBody>
        </p:sp>
      </p:grpSp>
    </p:spTree>
    <p:extLst>
      <p:ext uri="{BB962C8B-B14F-4D97-AF65-F5344CB8AC3E}">
        <p14:creationId xmlns:p14="http://schemas.microsoft.com/office/powerpoint/2010/main" val="3980131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2530658-5A4E-4987-840D-A1386EF9801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
            <a:ext cx="12192000" cy="7097484"/>
          </a:xfrm>
          <a:prstGeom prst="rect">
            <a:avLst/>
          </a:prstGeom>
        </p:spPr>
      </p:pic>
      <p:sp>
        <p:nvSpPr>
          <p:cNvPr id="5" name="TextBox 4">
            <a:extLst>
              <a:ext uri="{FF2B5EF4-FFF2-40B4-BE49-F238E27FC236}">
                <a16:creationId xmlns:a16="http://schemas.microsoft.com/office/drawing/2014/main" id="{F58C48DD-0A59-4869-A2AD-669CFE167350}"/>
              </a:ext>
            </a:extLst>
          </p:cNvPr>
          <p:cNvSpPr txBox="1"/>
          <p:nvPr/>
        </p:nvSpPr>
        <p:spPr>
          <a:xfrm>
            <a:off x="1844566" y="2595545"/>
            <a:ext cx="9402554" cy="2301766"/>
          </a:xfrm>
          <a:prstGeom prst="rect">
            <a:avLst/>
          </a:prstGeom>
          <a:solidFill>
            <a:srgbClr val="ED9411">
              <a:alpha val="90980"/>
            </a:srgbClr>
          </a:solidFill>
          <a:effectLst>
            <a:softEdge rad="63500"/>
          </a:effectLst>
        </p:spPr>
        <p:txBody>
          <a:bodyPr wrap="square" rtlCol="0">
            <a:prstTxWarp prst="textChevron">
              <a:avLst/>
            </a:prstTxWarp>
            <a:spAutoFit/>
          </a:bodyPr>
          <a:lstStyle/>
          <a:p>
            <a:pPr algn="ctr"/>
            <a:r>
              <a:rPr lang="fr-FR" sz="7200" dirty="0">
                <a:solidFill>
                  <a:schemeClr val="bg1"/>
                </a:solidFill>
              </a:rPr>
              <a:t>Bienvenue</a:t>
            </a:r>
          </a:p>
        </p:txBody>
      </p:sp>
    </p:spTree>
    <p:extLst>
      <p:ext uri="{BB962C8B-B14F-4D97-AF65-F5344CB8AC3E}">
        <p14:creationId xmlns:p14="http://schemas.microsoft.com/office/powerpoint/2010/main" val="32093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F30788E-49DE-418C-8826-127C0190A265}"/>
              </a:ext>
            </a:extLst>
          </p:cNvPr>
          <p:cNvPicPr>
            <a:picLocks noChangeAspect="1"/>
          </p:cNvPicPr>
          <p:nvPr/>
        </p:nvPicPr>
        <p:blipFill rotWithShape="1">
          <a:blip r:embed="rId3"/>
          <a:srcRect l="34592" t="20369" r="35989" b="-643"/>
          <a:stretch/>
        </p:blipFill>
        <p:spPr>
          <a:xfrm rot="516261">
            <a:off x="1219478" y="2219327"/>
            <a:ext cx="2897694" cy="42004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0" y="36625"/>
            <a:ext cx="10515600" cy="702000"/>
          </a:xfrm>
        </p:spPr>
        <p:txBody>
          <a:bodyPr>
            <a:normAutofit fontScale="90000"/>
          </a:bodyPr>
          <a:lstStyle/>
          <a:p>
            <a:r>
              <a:rPr lang="en-GB" dirty="0"/>
              <a:t>RIA ADAPTÉE DU GUIDE POUR LES REVUES APRÈS ACTION (RAA)</a:t>
            </a:r>
          </a:p>
        </p:txBody>
      </p:sp>
      <p:sp>
        <p:nvSpPr>
          <p:cNvPr id="4" name="Espace réservé du contenu 3">
            <a:extLst>
              <a:ext uri="{FF2B5EF4-FFF2-40B4-BE49-F238E27FC236}">
                <a16:creationId xmlns:a16="http://schemas.microsoft.com/office/drawing/2014/main" id="{880228A5-86B2-4583-A2C5-5F6201FF8F34}"/>
              </a:ext>
            </a:extLst>
          </p:cNvPr>
          <p:cNvSpPr>
            <a:spLocks noGrp="1"/>
          </p:cNvSpPr>
          <p:nvPr>
            <p:ph sz="half" idx="2"/>
          </p:nvPr>
        </p:nvSpPr>
        <p:spPr>
          <a:xfrm>
            <a:off x="5562599" y="1102659"/>
            <a:ext cx="6169959" cy="5486400"/>
          </a:xfrm>
        </p:spPr>
        <p:txBody>
          <a:bodyPr>
            <a:normAutofit fontScale="92500" lnSpcReduction="20000"/>
          </a:bodyPr>
          <a:lstStyle/>
          <a:p>
            <a:pPr marL="214313" indent="-214313" defTabSz="685783">
              <a:buFont typeface="Arial" panose="020B0604020202020204" pitchFamily="34" charset="0"/>
              <a:buChar char="•"/>
            </a:pPr>
            <a:r>
              <a:rPr lang="en-GB" sz="2600" b="1" dirty="0">
                <a:cs typeface="Segoe UI" panose="020B0502040204020203" pitchFamily="34" charset="0"/>
              </a:rPr>
              <a:t>Revue qualitative des mesures prises pour intervenir en cas d'urgence afin de déterminer les pratiques exemplaires, les lacunes et les leçons apprises.</a:t>
            </a:r>
          </a:p>
          <a:p>
            <a:pPr defTabSz="685783"/>
            <a:endParaRPr lang="en-GB" sz="2600" b="1" dirty="0">
              <a:cs typeface="Segoe UI" panose="020B0502040204020203" pitchFamily="34" charset="0"/>
            </a:endParaRPr>
          </a:p>
          <a:p>
            <a:pPr marL="214313" indent="-214313" defTabSz="685783">
              <a:buFont typeface="Arial" panose="020B0604020202020204" pitchFamily="34" charset="0"/>
              <a:buChar char="•"/>
            </a:pPr>
            <a:r>
              <a:rPr lang="en-GB" sz="2600" b="1" dirty="0">
                <a:cs typeface="Segoe UI" panose="020B0502040204020203" pitchFamily="34" charset="0"/>
              </a:rPr>
              <a:t>Focalisation sur la fonctionnalité </a:t>
            </a:r>
          </a:p>
          <a:p>
            <a:pPr defTabSz="685783"/>
            <a:endParaRPr lang="en-GB" sz="2600" b="1" dirty="0">
              <a:cs typeface="Segoe UI" panose="020B0502040204020203" pitchFamily="34" charset="0"/>
            </a:endParaRPr>
          </a:p>
          <a:p>
            <a:pPr marL="214313" indent="-214313" defTabSz="685783">
              <a:buFont typeface="Arial" panose="020B0604020202020204" pitchFamily="34" charset="0"/>
              <a:buChar char="•"/>
            </a:pPr>
            <a:r>
              <a:rPr lang="en-GB" sz="2600" b="1" dirty="0" err="1">
                <a:cs typeface="Segoe UI" panose="020B0502040204020203" pitchFamily="34" charset="0"/>
              </a:rPr>
              <a:t>Volontaire</a:t>
            </a:r>
            <a:endParaRPr lang="en-GB" sz="2600" b="1" dirty="0">
              <a:cs typeface="Segoe UI" panose="020B0502040204020203" pitchFamily="34" charset="0"/>
            </a:endParaRPr>
          </a:p>
          <a:p>
            <a:pPr marL="214313" indent="-214313" defTabSz="685783">
              <a:buFont typeface="Arial" panose="020B0604020202020204" pitchFamily="34" charset="0"/>
              <a:buChar char="•"/>
            </a:pPr>
            <a:endParaRPr lang="en-GB" sz="2600" b="1" dirty="0">
              <a:cs typeface="Segoe UI" panose="020B0502040204020203" pitchFamily="34" charset="0"/>
            </a:endParaRPr>
          </a:p>
          <a:p>
            <a:pPr marL="214313" indent="-214313" defTabSz="685783">
              <a:buFont typeface="Arial" panose="020B0604020202020204" pitchFamily="34" charset="0"/>
              <a:buChar char="•"/>
            </a:pPr>
            <a:r>
              <a:rPr lang="en-GB" sz="2600" b="1" dirty="0">
                <a:cs typeface="Segoe UI" panose="020B0502040204020203" pitchFamily="34" charset="0"/>
              </a:rPr>
              <a:t>Evaluation de l'événement réel, au </a:t>
            </a:r>
            <a:r>
              <a:rPr lang="en-GB" sz="2600" b="1" dirty="0" err="1">
                <a:cs typeface="Segoe UI" panose="020B0502040204020203" pitchFamily="34" charset="0"/>
              </a:rPr>
              <a:t>cours</a:t>
            </a:r>
            <a:r>
              <a:rPr lang="en-GB" sz="2600" b="1" dirty="0">
                <a:cs typeface="Segoe UI" panose="020B0502040204020203" pitchFamily="34" charset="0"/>
              </a:rPr>
              <a:t> et après un </a:t>
            </a:r>
            <a:r>
              <a:rPr lang="en-GB" sz="2600" b="1" dirty="0" err="1">
                <a:cs typeface="Segoe UI" panose="020B0502040204020203" pitchFamily="34" charset="0"/>
              </a:rPr>
              <a:t>événement</a:t>
            </a:r>
            <a:r>
              <a:rPr lang="en-GB" sz="2600" b="1" dirty="0">
                <a:cs typeface="Segoe UI" panose="020B0502040204020203" pitchFamily="34" charset="0"/>
              </a:rPr>
              <a:t> </a:t>
            </a:r>
          </a:p>
          <a:p>
            <a:pPr marL="214313" indent="-214313" defTabSz="685783">
              <a:buFont typeface="Arial" panose="020B0604020202020204" pitchFamily="34" charset="0"/>
              <a:buChar char="•"/>
            </a:pPr>
            <a:endParaRPr lang="en-US" sz="2600" b="1" dirty="0">
              <a:cs typeface="Segoe UI" panose="020B0502040204020203" pitchFamily="34" charset="0"/>
            </a:endParaRPr>
          </a:p>
          <a:p>
            <a:pPr marL="214313" indent="-214313" defTabSz="685783">
              <a:buFont typeface="Arial" panose="020B0604020202020204" pitchFamily="34" charset="0"/>
              <a:buChar char="•"/>
            </a:pPr>
            <a:r>
              <a:rPr lang="en-US" sz="2600" b="1" dirty="0">
                <a:cs typeface="Segoe UI" panose="020B0502040204020203" pitchFamily="34" charset="0"/>
              </a:rPr>
              <a:t>Engager </a:t>
            </a:r>
            <a:r>
              <a:rPr lang="en-US" sz="2600" b="1" dirty="0" err="1">
                <a:cs typeface="Segoe UI" panose="020B0502040204020203" pitchFamily="34" charset="0"/>
              </a:rPr>
              <a:t>toutes</a:t>
            </a:r>
            <a:r>
              <a:rPr lang="en-US" sz="2600" b="1" dirty="0">
                <a:cs typeface="Segoe UI" panose="020B0502040204020203" pitchFamily="34" charset="0"/>
              </a:rPr>
              <a:t> les </a:t>
            </a:r>
            <a:r>
              <a:rPr lang="en-US" sz="2600" b="1" dirty="0" err="1">
                <a:cs typeface="Segoe UI" panose="020B0502040204020203" pitchFamily="34" charset="0"/>
              </a:rPr>
              <a:t>personnes</a:t>
            </a:r>
            <a:r>
              <a:rPr lang="en-US" sz="2600" b="1" dirty="0">
                <a:cs typeface="Segoe UI" panose="020B0502040204020203" pitchFamily="34" charset="0"/>
              </a:rPr>
              <a:t> </a:t>
            </a:r>
            <a:r>
              <a:rPr lang="en-US" sz="2600" b="1" dirty="0" err="1">
                <a:cs typeface="Segoe UI" panose="020B0502040204020203" pitchFamily="34" charset="0"/>
              </a:rPr>
              <a:t>impliquées</a:t>
            </a:r>
            <a:r>
              <a:rPr lang="en-US" sz="2600" b="1" dirty="0">
                <a:cs typeface="Segoe UI" panose="020B0502040204020203" pitchFamily="34" charset="0"/>
              </a:rPr>
              <a:t> dans l'événement </a:t>
            </a:r>
            <a:r>
              <a:rPr lang="en-GB" sz="2600" b="1" dirty="0"/>
              <a:t>pour discuter d'une tâche, d'un événement, d'une activité ou d'un projet, dans un environnement ouvert et </a:t>
            </a:r>
            <a:r>
              <a:rPr lang="en-GB" sz="2600" b="1" dirty="0" err="1"/>
              <a:t>honnête</a:t>
            </a:r>
            <a:r>
              <a:rPr lang="en-GB" sz="2600" b="1" dirty="0"/>
              <a:t>.</a:t>
            </a:r>
          </a:p>
          <a:p>
            <a:pPr defTabSz="685783"/>
            <a:endParaRPr lang="en-US" sz="1800" b="1" dirty="0">
              <a:solidFill>
                <a:srgbClr val="1F497D"/>
              </a:solidFill>
              <a:cs typeface="Segoe UI" panose="020B0502040204020203" pitchFamily="34" charset="0"/>
            </a:endParaRPr>
          </a:p>
          <a:p>
            <a:endParaRPr lang="en-GB" sz="1800" b="1" dirty="0"/>
          </a:p>
        </p:txBody>
      </p:sp>
      <p:sp>
        <p:nvSpPr>
          <p:cNvPr id="5" name="TextBox 6">
            <a:extLst>
              <a:ext uri="{FF2B5EF4-FFF2-40B4-BE49-F238E27FC236}">
                <a16:creationId xmlns:a16="http://schemas.microsoft.com/office/drawing/2014/main" id="{81ADC35C-2436-4510-AE19-48758035F279}"/>
              </a:ext>
            </a:extLst>
          </p:cNvPr>
          <p:cNvSpPr txBox="1">
            <a:spLocks noGrp="1"/>
          </p:cNvSpPr>
          <p:nvPr>
            <p:ph sz="half" idx="1"/>
          </p:nvPr>
        </p:nvSpPr>
        <p:spPr>
          <a:xfrm>
            <a:off x="335184" y="1113192"/>
            <a:ext cx="4753535" cy="844847"/>
          </a:xfrm>
          <a:prstGeom prst="rect">
            <a:avLst/>
          </a:prstGeom>
          <a:noFill/>
        </p:spPr>
        <p:txBody>
          <a:bodyPr wrap="square" lIns="68580" tIns="34290" rIns="68580" bIns="34290" rtlCol="0">
            <a:spAutoFit/>
          </a:bodyPr>
          <a:lstStyle/>
          <a:p>
            <a:pPr defTabSz="685783"/>
            <a:r>
              <a:rPr lang="en-US" sz="1400" i="1" dirty="0"/>
              <a:t>".... procéder à des revues </a:t>
            </a:r>
            <a:r>
              <a:rPr lang="en-US" sz="1400" i="1" dirty="0" err="1"/>
              <a:t>approfondies</a:t>
            </a:r>
            <a:r>
              <a:rPr lang="en-US" sz="1400" i="1" dirty="0"/>
              <a:t> des </a:t>
            </a:r>
            <a:r>
              <a:rPr lang="en-US" sz="1400" i="1" dirty="0" err="1"/>
              <a:t>épidémies</a:t>
            </a:r>
            <a:r>
              <a:rPr lang="en-US" sz="1400" i="1" dirty="0"/>
              <a:t> et  </a:t>
            </a:r>
            <a:r>
              <a:rPr lang="en-US" sz="1400" i="1" dirty="0" err="1"/>
              <a:t>évènements</a:t>
            </a:r>
            <a:r>
              <a:rPr lang="en-US" sz="1400" i="1" dirty="0"/>
              <a:t> de santé </a:t>
            </a:r>
            <a:r>
              <a:rPr lang="en-US" sz="1400" i="1" dirty="0" err="1"/>
              <a:t>publique</a:t>
            </a:r>
            <a:r>
              <a:rPr lang="en-US" sz="1400" i="1" dirty="0"/>
              <a:t> </a:t>
            </a:r>
            <a:r>
              <a:rPr lang="en-US" sz="1400" i="1" dirty="0" err="1"/>
              <a:t>significatifs</a:t>
            </a:r>
            <a:r>
              <a:rPr lang="en-US" sz="1400" i="1" dirty="0"/>
              <a:t>. (Recommandations du Comité d'examen du RSI - </a:t>
            </a:r>
            <a:r>
              <a:rPr lang="en-GB" sz="1400" i="1" dirty="0"/>
              <a:t>Résolution WHA68.5 en mai 2015</a:t>
            </a:r>
            <a:r>
              <a:rPr lang="en-US" sz="1400" i="1" dirty="0"/>
              <a:t>) </a:t>
            </a:r>
          </a:p>
        </p:txBody>
      </p:sp>
    </p:spTree>
    <p:extLst>
      <p:ext uri="{BB962C8B-B14F-4D97-AF65-F5344CB8AC3E}">
        <p14:creationId xmlns:p14="http://schemas.microsoft.com/office/powerpoint/2010/main" val="338212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80E280-C1A3-4E79-A89A-6D0FA90201C0}"/>
              </a:ext>
            </a:extLst>
          </p:cNvPr>
          <p:cNvSpPr>
            <a:spLocks noGrp="1"/>
          </p:cNvSpPr>
          <p:nvPr>
            <p:ph type="title"/>
          </p:nvPr>
        </p:nvSpPr>
        <p:spPr>
          <a:xfrm>
            <a:off x="-1" y="0"/>
            <a:ext cx="11797553" cy="702000"/>
          </a:xfrm>
        </p:spPr>
        <p:txBody>
          <a:bodyPr>
            <a:normAutofit/>
          </a:bodyPr>
          <a:lstStyle/>
          <a:p>
            <a:r>
              <a:rPr lang="en-GB" dirty="0"/>
              <a:t>QU'EST-CE QU'UNE REVUE INTRA-ACTION ?</a:t>
            </a:r>
          </a:p>
        </p:txBody>
      </p:sp>
      <p:sp>
        <p:nvSpPr>
          <p:cNvPr id="3" name="Espace réservé du contenu 2">
            <a:extLst>
              <a:ext uri="{FF2B5EF4-FFF2-40B4-BE49-F238E27FC236}">
                <a16:creationId xmlns:a16="http://schemas.microsoft.com/office/drawing/2014/main" id="{2E85BA39-877C-4A90-90B9-0DE7EC695A39}"/>
              </a:ext>
            </a:extLst>
          </p:cNvPr>
          <p:cNvSpPr>
            <a:spLocks noGrp="1"/>
          </p:cNvSpPr>
          <p:nvPr>
            <p:ph idx="1"/>
          </p:nvPr>
        </p:nvSpPr>
        <p:spPr>
          <a:xfrm>
            <a:off x="551330" y="1276800"/>
            <a:ext cx="6043738" cy="4784290"/>
          </a:xfrm>
        </p:spPr>
        <p:txBody>
          <a:bodyPr>
            <a:normAutofit fontScale="77500" lnSpcReduction="20000"/>
          </a:bodyPr>
          <a:lstStyle/>
          <a:p>
            <a:pPr algn="ctr">
              <a:lnSpc>
                <a:spcPct val="270000"/>
              </a:lnSpc>
            </a:pPr>
            <a:r>
              <a:rPr lang="en-GB" sz="2900" dirty="0">
                <a:cs typeface="Arial" panose="020B0604020202020204" pitchFamily="34" charset="0"/>
              </a:rPr>
              <a:t>Une RIA </a:t>
            </a:r>
            <a:r>
              <a:rPr lang="en-GB" sz="2900" dirty="0" err="1">
                <a:cs typeface="Arial" panose="020B0604020202020204" pitchFamily="34" charset="0"/>
              </a:rPr>
              <a:t>est</a:t>
            </a:r>
            <a:r>
              <a:rPr lang="en-GB" sz="2900" dirty="0">
                <a:cs typeface="Arial" panose="020B0604020202020204" pitchFamily="34" charset="0"/>
              </a:rPr>
              <a:t> </a:t>
            </a:r>
            <a:r>
              <a:rPr lang="en-GB" sz="2900" dirty="0" err="1">
                <a:cs typeface="Arial" panose="020B0604020202020204" pitchFamily="34" charset="0"/>
              </a:rPr>
              <a:t>une</a:t>
            </a:r>
            <a:r>
              <a:rPr lang="en-GB" sz="2900" dirty="0">
                <a:cs typeface="Arial" panose="020B0604020202020204" pitchFamily="34" charset="0"/>
              </a:rPr>
              <a:t> revue </a:t>
            </a:r>
            <a:r>
              <a:rPr lang="en-GB" sz="2900" b="1" dirty="0">
                <a:cs typeface="Arial" panose="020B0604020202020204" pitchFamily="34" charset="0"/>
              </a:rPr>
              <a:t>qualitative des </a:t>
            </a:r>
            <a:r>
              <a:rPr lang="en-GB" sz="2900" b="1" dirty="0" err="1">
                <a:cs typeface="Arial" panose="020B0604020202020204" pitchFamily="34" charset="0"/>
              </a:rPr>
              <a:t>mesures</a:t>
            </a:r>
            <a:r>
              <a:rPr lang="en-GB" sz="2900" b="1" dirty="0">
                <a:cs typeface="Arial" panose="020B0604020202020204" pitchFamily="34" charset="0"/>
              </a:rPr>
              <a:t> </a:t>
            </a:r>
            <a:r>
              <a:rPr lang="en-GB" sz="2900" dirty="0">
                <a:cs typeface="Arial" panose="020B0604020202020204" pitchFamily="34" charset="0"/>
              </a:rPr>
              <a:t>prises </a:t>
            </a:r>
            <a:r>
              <a:rPr lang="en-GB" sz="2900" dirty="0" err="1">
                <a:cs typeface="Arial" panose="020B0604020202020204" pitchFamily="34" charset="0"/>
              </a:rPr>
              <a:t>jusqu’à</a:t>
            </a:r>
            <a:r>
              <a:rPr lang="en-GB" sz="2900" dirty="0">
                <a:cs typeface="Arial" panose="020B0604020202020204" pitchFamily="34" charset="0"/>
              </a:rPr>
              <a:t> present pour </a:t>
            </a:r>
            <a:r>
              <a:rPr lang="en-GB" sz="2900" b="1" dirty="0" err="1">
                <a:cs typeface="Arial" panose="020B0604020202020204" pitchFamily="34" charset="0"/>
              </a:rPr>
              <a:t>répondre</a:t>
            </a:r>
            <a:r>
              <a:rPr lang="en-GB" sz="2900" b="1" dirty="0">
                <a:cs typeface="Arial" panose="020B0604020202020204" pitchFamily="34" charset="0"/>
              </a:rPr>
              <a:t> </a:t>
            </a:r>
            <a:r>
              <a:rPr lang="en-GB" sz="2900" dirty="0">
                <a:cs typeface="Arial" panose="020B0604020202020204" pitchFamily="34" charset="0"/>
              </a:rPr>
              <a:t>à </a:t>
            </a:r>
            <a:r>
              <a:rPr lang="en-GB" sz="2900" dirty="0" err="1">
                <a:cs typeface="Arial" panose="020B0604020202020204" pitchFamily="34" charset="0"/>
              </a:rPr>
              <a:t>une</a:t>
            </a:r>
            <a:r>
              <a:rPr lang="en-GB" sz="2900" dirty="0">
                <a:cs typeface="Arial" panose="020B0604020202020204" pitchFamily="34" charset="0"/>
              </a:rPr>
              <a:t> </a:t>
            </a:r>
            <a:r>
              <a:rPr lang="en-GB" sz="2900" b="1" dirty="0" err="1">
                <a:cs typeface="Arial" panose="020B0604020202020204" pitchFamily="34" charset="0"/>
              </a:rPr>
              <a:t>urgence</a:t>
            </a:r>
            <a:r>
              <a:rPr lang="en-GB" sz="2900" b="1" dirty="0">
                <a:cs typeface="Arial" panose="020B0604020202020204" pitchFamily="34" charset="0"/>
              </a:rPr>
              <a:t> </a:t>
            </a:r>
            <a:r>
              <a:rPr lang="en-GB" sz="2900" b="1" dirty="0" err="1">
                <a:cs typeface="Arial" panose="020B0604020202020204" pitchFamily="34" charset="0"/>
              </a:rPr>
              <a:t>en</a:t>
            </a:r>
            <a:r>
              <a:rPr lang="en-GB" sz="2900" b="1" dirty="0">
                <a:cs typeface="Arial" panose="020B0604020202020204" pitchFamily="34" charset="0"/>
              </a:rPr>
              <a:t> </a:t>
            </a:r>
            <a:r>
              <a:rPr lang="en-GB" sz="2900" b="1" dirty="0" err="1">
                <a:cs typeface="Arial" panose="020B0604020202020204" pitchFamily="34" charset="0"/>
              </a:rPr>
              <a:t>cours</a:t>
            </a:r>
            <a:r>
              <a:rPr lang="en-GB" sz="2900" b="1" dirty="0">
                <a:cs typeface="Arial" panose="020B0604020202020204" pitchFamily="34" charset="0"/>
              </a:rPr>
              <a:t> </a:t>
            </a:r>
            <a:r>
              <a:rPr lang="en-GB" sz="2900" dirty="0">
                <a:cs typeface="Arial" panose="020B0604020202020204" pitchFamily="34" charset="0"/>
              </a:rPr>
              <a:t>et </a:t>
            </a:r>
            <a:r>
              <a:rPr lang="en-GB" sz="2900" dirty="0" err="1">
                <a:cs typeface="Arial" panose="020B0604020202020204" pitchFamily="34" charset="0"/>
              </a:rPr>
              <a:t>ce</a:t>
            </a:r>
            <a:r>
              <a:rPr lang="en-GB" sz="2900" dirty="0">
                <a:cs typeface="Arial" panose="020B0604020202020204" pitchFamily="34" charset="0"/>
              </a:rPr>
              <a:t>, </a:t>
            </a:r>
          </a:p>
          <a:p>
            <a:pPr algn="ctr">
              <a:lnSpc>
                <a:spcPct val="270000"/>
              </a:lnSpc>
            </a:pPr>
            <a:r>
              <a:rPr lang="en-GB" sz="2900" dirty="0" err="1">
                <a:cs typeface="Arial" panose="020B0604020202020204" pitchFamily="34" charset="0"/>
              </a:rPr>
              <a:t>afin</a:t>
            </a:r>
            <a:r>
              <a:rPr lang="en-GB" sz="2900" dirty="0">
                <a:cs typeface="Arial" panose="020B0604020202020204" pitchFamily="34" charset="0"/>
              </a:rPr>
              <a:t> </a:t>
            </a:r>
            <a:r>
              <a:rPr lang="en-GB" sz="2900" dirty="0" err="1">
                <a:cs typeface="Arial" panose="020B0604020202020204" pitchFamily="34" charset="0"/>
              </a:rPr>
              <a:t>d’</a:t>
            </a:r>
            <a:r>
              <a:rPr lang="en-GB" sz="2900" b="1" dirty="0" err="1">
                <a:cs typeface="Arial" panose="020B0604020202020204" pitchFamily="34" charset="0"/>
              </a:rPr>
              <a:t>identifier</a:t>
            </a:r>
            <a:r>
              <a:rPr lang="en-GB" sz="2900" b="1" dirty="0">
                <a:cs typeface="Arial" panose="020B0604020202020204" pitchFamily="34" charset="0"/>
              </a:rPr>
              <a:t> </a:t>
            </a:r>
            <a:r>
              <a:rPr lang="en-GB" sz="2900" dirty="0">
                <a:cs typeface="Arial" panose="020B0604020202020204" pitchFamily="34" charset="0"/>
              </a:rPr>
              <a:t>les</a:t>
            </a:r>
            <a:r>
              <a:rPr lang="en-GB" sz="2900" b="1" dirty="0">
                <a:cs typeface="Arial" panose="020B0604020202020204" pitchFamily="34" charset="0"/>
              </a:rPr>
              <a:t> </a:t>
            </a:r>
            <a:r>
              <a:rPr lang="en-GB" sz="2900" b="1" dirty="0" err="1">
                <a:cs typeface="Arial" panose="020B0604020202020204" pitchFamily="34" charset="0"/>
              </a:rPr>
              <a:t>pratiques</a:t>
            </a:r>
            <a:r>
              <a:rPr lang="en-GB" sz="2900" b="1" dirty="0">
                <a:cs typeface="Arial" panose="020B0604020202020204" pitchFamily="34" charset="0"/>
              </a:rPr>
              <a:t> </a:t>
            </a:r>
            <a:r>
              <a:rPr lang="en-GB" sz="2900" b="1" dirty="0" err="1">
                <a:cs typeface="Arial" panose="020B0604020202020204" pitchFamily="34" charset="0"/>
              </a:rPr>
              <a:t>exemplaires</a:t>
            </a:r>
            <a:r>
              <a:rPr lang="en-GB" sz="2900" b="1" dirty="0">
                <a:cs typeface="Arial" panose="020B0604020202020204" pitchFamily="34" charset="0"/>
              </a:rPr>
              <a:t>, </a:t>
            </a:r>
          </a:p>
          <a:p>
            <a:pPr algn="ctr">
              <a:lnSpc>
                <a:spcPct val="270000"/>
              </a:lnSpc>
            </a:pPr>
            <a:r>
              <a:rPr lang="en-GB" sz="2900" b="1" dirty="0">
                <a:cs typeface="Arial" panose="020B0604020202020204" pitchFamily="34" charset="0"/>
              </a:rPr>
              <a:t>les </a:t>
            </a:r>
            <a:r>
              <a:rPr lang="en-GB" sz="2900" b="1" dirty="0" err="1">
                <a:cs typeface="Arial" panose="020B0604020202020204" pitchFamily="34" charset="0"/>
              </a:rPr>
              <a:t>lacunes</a:t>
            </a:r>
            <a:r>
              <a:rPr lang="en-GB" sz="2900" b="1" dirty="0">
                <a:cs typeface="Arial" panose="020B0604020202020204" pitchFamily="34" charset="0"/>
              </a:rPr>
              <a:t> et les </a:t>
            </a:r>
            <a:r>
              <a:rPr lang="en-GB" sz="2900" b="1" dirty="0" err="1">
                <a:cs typeface="Arial" panose="020B0604020202020204" pitchFamily="34" charset="0"/>
              </a:rPr>
              <a:t>leçons</a:t>
            </a:r>
            <a:r>
              <a:rPr lang="en-GB" sz="2900" b="1" dirty="0">
                <a:cs typeface="Arial" panose="020B0604020202020204" pitchFamily="34" charset="0"/>
              </a:rPr>
              <a:t> apprises</a:t>
            </a:r>
          </a:p>
          <a:p>
            <a:endParaRPr lang="en-GB" dirty="0"/>
          </a:p>
        </p:txBody>
      </p:sp>
      <p:pic>
        <p:nvPicPr>
          <p:cNvPr id="4" name="Picture 4">
            <a:extLst>
              <a:ext uri="{FF2B5EF4-FFF2-40B4-BE49-F238E27FC236}">
                <a16:creationId xmlns:a16="http://schemas.microsoft.com/office/drawing/2014/main" id="{26D465AD-DE69-43D6-A333-75DB93934E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91971" y="1436945"/>
            <a:ext cx="4109355" cy="4464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560954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0" y="0"/>
            <a:ext cx="12192000" cy="702000"/>
          </a:xfrm>
        </p:spPr>
        <p:txBody>
          <a:bodyPr>
            <a:normAutofit/>
          </a:bodyPr>
          <a:lstStyle/>
          <a:p>
            <a:r>
              <a:rPr lang="en-GB" dirty="0"/>
              <a:t>QU'EST-CE QU'UNE REVUE INTRA-ACTION ? </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838200" y="1366206"/>
            <a:ext cx="5481918" cy="4351338"/>
          </a:xfrm>
        </p:spPr>
        <p:txBody>
          <a:bodyPr>
            <a:normAutofit fontScale="92500" lnSpcReduction="10000"/>
          </a:bodyPr>
          <a:lstStyle/>
          <a:p>
            <a:endParaRPr lang="en-GB" dirty="0"/>
          </a:p>
          <a:p>
            <a:pPr algn="r"/>
            <a:r>
              <a:rPr lang="en-GB" dirty="0"/>
              <a:t>Une bonne pratique pour l'</a:t>
            </a:r>
            <a:r>
              <a:rPr lang="en-GB" b="1" dirty="0"/>
              <a:t>apprentissage collectif</a:t>
            </a:r>
          </a:p>
          <a:p>
            <a:pPr algn="r"/>
            <a:endParaRPr lang="en-GB" dirty="0"/>
          </a:p>
          <a:p>
            <a:pPr algn="r"/>
            <a:r>
              <a:rPr lang="en-GB" dirty="0"/>
              <a:t>Qui, </a:t>
            </a:r>
            <a:r>
              <a:rPr lang="en-GB" dirty="0" err="1"/>
              <a:t>en</a:t>
            </a:r>
            <a:r>
              <a:rPr lang="en-GB" dirty="0"/>
              <a:t> réunissant </a:t>
            </a:r>
          </a:p>
          <a:p>
            <a:pPr algn="r"/>
            <a:r>
              <a:rPr lang="en-GB" dirty="0"/>
              <a:t>les </a:t>
            </a:r>
            <a:r>
              <a:rPr lang="en-GB" b="1" dirty="0"/>
              <a:t>personnes concernées </a:t>
            </a:r>
          </a:p>
          <a:p>
            <a:pPr algn="r"/>
            <a:endParaRPr lang="en-GB" dirty="0"/>
          </a:p>
          <a:p>
            <a:pPr algn="r"/>
            <a:r>
              <a:rPr lang="en-GB" b="1" dirty="0"/>
              <a:t>analyse les mesures</a:t>
            </a:r>
            <a:r>
              <a:rPr lang="en-GB" dirty="0"/>
              <a:t> prises </a:t>
            </a:r>
            <a:r>
              <a:rPr lang="en-GB" dirty="0" err="1"/>
              <a:t>jusqu’à</a:t>
            </a:r>
            <a:r>
              <a:rPr lang="en-GB" dirty="0"/>
              <a:t> </a:t>
            </a:r>
            <a:r>
              <a:rPr lang="en-GB" dirty="0" err="1"/>
              <a:t>présent</a:t>
            </a:r>
            <a:r>
              <a:rPr lang="en-GB" dirty="0"/>
              <a:t> pour y </a:t>
            </a:r>
            <a:r>
              <a:rPr lang="en-GB" dirty="0" err="1"/>
              <a:t>répondre</a:t>
            </a:r>
            <a:r>
              <a:rPr lang="en-GB" dirty="0"/>
              <a:t> de manière </a:t>
            </a:r>
            <a:r>
              <a:rPr lang="en-GB" b="1" dirty="0"/>
              <a:t>critique</a:t>
            </a:r>
            <a:r>
              <a:rPr lang="en-GB" dirty="0"/>
              <a:t> et </a:t>
            </a:r>
            <a:r>
              <a:rPr lang="en-GB" b="1" dirty="0" err="1"/>
              <a:t>systématique</a:t>
            </a:r>
            <a:r>
              <a:rPr lang="en-GB" b="1" dirty="0"/>
              <a:t> </a:t>
            </a:r>
          </a:p>
          <a:p>
            <a:pPr algn="r"/>
            <a:endParaRPr lang="en-GB" dirty="0"/>
          </a:p>
          <a:p>
            <a:endParaRPr lang="en-GB" dirty="0"/>
          </a:p>
        </p:txBody>
      </p:sp>
      <p:pic>
        <p:nvPicPr>
          <p:cNvPr id="4" name="Picture 3" descr="A person reading a book&#10;&#10;Description generated with high confidence">
            <a:extLst>
              <a:ext uri="{FF2B5EF4-FFF2-40B4-BE49-F238E27FC236}">
                <a16:creationId xmlns:a16="http://schemas.microsoft.com/office/drawing/2014/main" id="{5DD07FD9-C15C-4F05-B21A-BA641653B5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697288" y="1504207"/>
            <a:ext cx="4248000"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560476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0" y="0"/>
            <a:ext cx="12192000" cy="702000"/>
          </a:xfrm>
        </p:spPr>
        <p:txBody>
          <a:bodyPr>
            <a:normAutofit/>
          </a:bodyPr>
          <a:lstStyle/>
          <a:p>
            <a:r>
              <a:rPr lang="en-GB" dirty="0"/>
              <a:t>QU'EST-CE QU'UNE REVUE INTRA-ACTION ? </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838200" y="1352759"/>
            <a:ext cx="5481918" cy="4351338"/>
          </a:xfrm>
        </p:spPr>
        <p:txBody>
          <a:bodyPr>
            <a:normAutofit fontScale="92500" lnSpcReduction="20000"/>
          </a:bodyPr>
          <a:lstStyle/>
          <a:p>
            <a:pPr algn="r"/>
            <a:r>
              <a:rPr lang="en-GB" dirty="0">
                <a:cs typeface="Arial" panose="020B0604020202020204" pitchFamily="34" charset="0"/>
              </a:rPr>
              <a:t>Les RIA sont une occasion d'</a:t>
            </a:r>
            <a:r>
              <a:rPr lang="en-GB" b="1" dirty="0">
                <a:cs typeface="Arial" panose="020B0604020202020204" pitchFamily="34" charset="0"/>
              </a:rPr>
              <a:t>apprentissage collectif</a:t>
            </a:r>
            <a:r>
              <a:rPr lang="en-GB" dirty="0">
                <a:cs typeface="Arial" panose="020B0604020202020204" pitchFamily="34" charset="0"/>
              </a:rPr>
              <a:t> et </a:t>
            </a:r>
            <a:r>
              <a:rPr lang="en-GB" b="1" dirty="0">
                <a:cs typeface="Arial" panose="020B0604020202020204" pitchFamily="34" charset="0"/>
              </a:rPr>
              <a:t>constructif,</a:t>
            </a:r>
          </a:p>
          <a:p>
            <a:pPr algn="r"/>
            <a:r>
              <a:rPr lang="en-GB" dirty="0">
                <a:cs typeface="Arial" panose="020B0604020202020204" pitchFamily="34" charset="0"/>
              </a:rPr>
              <a:t> </a:t>
            </a:r>
          </a:p>
          <a:p>
            <a:pPr algn="r"/>
            <a:r>
              <a:rPr lang="en-GB" dirty="0">
                <a:cs typeface="Arial" panose="020B0604020202020204" pitchFamily="34" charset="0"/>
              </a:rPr>
              <a:t>lorsque les </a:t>
            </a:r>
            <a:r>
              <a:rPr lang="en-GB" b="1" dirty="0">
                <a:cs typeface="Arial" panose="020B0604020202020204" pitchFamily="34" charset="0"/>
              </a:rPr>
              <a:t>parties prenantes</a:t>
            </a:r>
            <a:r>
              <a:rPr lang="en-GB" dirty="0">
                <a:cs typeface="Arial" panose="020B0604020202020204" pitchFamily="34" charset="0"/>
              </a:rPr>
              <a:t> </a:t>
            </a:r>
            <a:r>
              <a:rPr lang="en-GB" dirty="0" err="1">
                <a:cs typeface="Arial" panose="020B0604020202020204" pitchFamily="34" charset="0"/>
              </a:rPr>
              <a:t>d'une</a:t>
            </a:r>
            <a:r>
              <a:rPr lang="en-GB" dirty="0">
                <a:cs typeface="Arial" panose="020B0604020202020204" pitchFamily="34" charset="0"/>
              </a:rPr>
              <a:t> </a:t>
            </a:r>
            <a:r>
              <a:rPr lang="en-GB" dirty="0" err="1">
                <a:cs typeface="Arial" panose="020B0604020202020204" pitchFamily="34" charset="0"/>
              </a:rPr>
              <a:t>réponse</a:t>
            </a:r>
            <a:r>
              <a:rPr lang="en-GB" dirty="0">
                <a:cs typeface="Arial" panose="020B0604020202020204" pitchFamily="34" charset="0"/>
              </a:rPr>
              <a:t> d'urgence </a:t>
            </a:r>
            <a:r>
              <a:rPr lang="en-GB" b="1" dirty="0">
                <a:cs typeface="Arial" panose="020B0604020202020204" pitchFamily="34" charset="0"/>
              </a:rPr>
              <a:t>au sein </a:t>
            </a:r>
            <a:r>
              <a:rPr lang="en-GB" dirty="0">
                <a:cs typeface="Arial" panose="020B0604020202020204" pitchFamily="34" charset="0"/>
              </a:rPr>
              <a:t>du secteur de la santé </a:t>
            </a:r>
            <a:r>
              <a:rPr lang="en-GB" dirty="0" err="1">
                <a:cs typeface="Arial" panose="020B0604020202020204" pitchFamily="34" charset="0"/>
              </a:rPr>
              <a:t>ou</a:t>
            </a:r>
            <a:r>
              <a:rPr lang="en-GB" dirty="0">
                <a:cs typeface="Arial" panose="020B0604020202020204" pitchFamily="34" charset="0"/>
              </a:rPr>
              <a:t> </a:t>
            </a:r>
          </a:p>
          <a:p>
            <a:pPr algn="r"/>
            <a:r>
              <a:rPr lang="en-GB" b="1" dirty="0">
                <a:cs typeface="Arial" panose="020B0604020202020204" pitchFamily="34" charset="0"/>
              </a:rPr>
              <a:t>entre</a:t>
            </a:r>
            <a:r>
              <a:rPr lang="en-GB" dirty="0">
                <a:cs typeface="Arial" panose="020B0604020202020204" pitchFamily="34" charset="0"/>
              </a:rPr>
              <a:t> secteurs,</a:t>
            </a:r>
          </a:p>
          <a:p>
            <a:pPr algn="r"/>
            <a:r>
              <a:rPr lang="en-GB" dirty="0">
                <a:cs typeface="Arial" panose="020B0604020202020204" pitchFamily="34" charset="0"/>
              </a:rPr>
              <a:t> </a:t>
            </a:r>
          </a:p>
          <a:p>
            <a:pPr algn="r"/>
            <a:r>
              <a:rPr lang="en-GB" dirty="0">
                <a:cs typeface="Arial" panose="020B0604020202020204" pitchFamily="34" charset="0"/>
              </a:rPr>
              <a:t>peuvent trouver un </a:t>
            </a:r>
            <a:r>
              <a:rPr lang="en-GB" b="1" dirty="0">
                <a:cs typeface="Arial" panose="020B0604020202020204" pitchFamily="34" charset="0"/>
              </a:rPr>
              <a:t>terrain d'entente </a:t>
            </a:r>
            <a:r>
              <a:rPr lang="en-GB" dirty="0">
                <a:cs typeface="Arial" panose="020B0604020202020204" pitchFamily="34" charset="0"/>
              </a:rPr>
              <a:t>sur la </a:t>
            </a:r>
            <a:r>
              <a:rPr lang="en-GB" b="1" dirty="0">
                <a:cs typeface="Arial" panose="020B0604020202020204" pitchFamily="34" charset="0"/>
              </a:rPr>
              <a:t>façon d'améliorer </a:t>
            </a:r>
            <a:r>
              <a:rPr lang="en-GB" dirty="0">
                <a:cs typeface="Arial" panose="020B0604020202020204" pitchFamily="34" charset="0"/>
              </a:rPr>
              <a:t>la préparation et la </a:t>
            </a:r>
            <a:r>
              <a:rPr lang="en-GB" b="1" dirty="0" err="1">
                <a:cs typeface="Arial" panose="020B0604020202020204" pitchFamily="34" charset="0"/>
              </a:rPr>
              <a:t>capacité</a:t>
            </a:r>
            <a:r>
              <a:rPr lang="en-GB" b="1" dirty="0">
                <a:cs typeface="Arial" panose="020B0604020202020204" pitchFamily="34" charset="0"/>
              </a:rPr>
              <a:t> </a:t>
            </a:r>
            <a:r>
              <a:rPr lang="en-GB" dirty="0">
                <a:cs typeface="Arial" panose="020B0604020202020204" pitchFamily="34" charset="0"/>
              </a:rPr>
              <a:t>de </a:t>
            </a:r>
            <a:r>
              <a:rPr lang="en-GB" dirty="0" err="1">
                <a:cs typeface="Arial" panose="020B0604020202020204" pitchFamily="34" charset="0"/>
              </a:rPr>
              <a:t>réponse</a:t>
            </a:r>
            <a:r>
              <a:rPr lang="en-GB" dirty="0">
                <a:cs typeface="Arial" panose="020B0604020202020204" pitchFamily="34" charset="0"/>
              </a:rPr>
              <a:t> de </a:t>
            </a:r>
            <a:r>
              <a:rPr lang="en-GB" dirty="0" err="1">
                <a:cs typeface="Arial" panose="020B0604020202020204" pitchFamily="34" charset="0"/>
              </a:rPr>
              <a:t>l’urgence</a:t>
            </a:r>
            <a:r>
              <a:rPr lang="en-GB" dirty="0">
                <a:cs typeface="Arial" panose="020B0604020202020204" pitchFamily="34" charset="0"/>
              </a:rPr>
              <a:t> </a:t>
            </a:r>
            <a:r>
              <a:rPr lang="en-GB" dirty="0" err="1">
                <a:cs typeface="Arial" panose="020B0604020202020204" pitchFamily="34" charset="0"/>
              </a:rPr>
              <a:t>en</a:t>
            </a:r>
            <a:r>
              <a:rPr lang="en-GB" dirty="0">
                <a:cs typeface="Arial" panose="020B0604020202020204" pitchFamily="34" charset="0"/>
              </a:rPr>
              <a:t> </a:t>
            </a:r>
            <a:r>
              <a:rPr lang="en-GB" dirty="0" err="1">
                <a:cs typeface="Arial" panose="020B0604020202020204" pitchFamily="34" charset="0"/>
              </a:rPr>
              <a:t>cours</a:t>
            </a:r>
            <a:endParaRPr lang="en-GB" dirty="0"/>
          </a:p>
        </p:txBody>
      </p:sp>
      <p:pic>
        <p:nvPicPr>
          <p:cNvPr id="5" name="Picture 3">
            <a:extLst>
              <a:ext uri="{FF2B5EF4-FFF2-40B4-BE49-F238E27FC236}">
                <a16:creationId xmlns:a16="http://schemas.microsoft.com/office/drawing/2014/main" id="{B55186D4-0DA6-4776-87B1-93DE2132E3C2}"/>
              </a:ext>
            </a:extLst>
          </p:cNvPr>
          <p:cNvPicPr>
            <a:picLocks/>
          </p:cNvPicPr>
          <p:nvPr/>
        </p:nvPicPr>
        <p:blipFill>
          <a:blip r:embed="rId2">
            <a:extLst>
              <a:ext uri="{28A0092B-C50C-407E-A947-70E740481C1C}">
                <a14:useLocalDpi xmlns:a14="http://schemas.microsoft.com/office/drawing/2010/main"/>
              </a:ext>
            </a:extLst>
          </a:blip>
          <a:stretch>
            <a:fillRect/>
          </a:stretch>
        </p:blipFill>
        <p:spPr>
          <a:xfrm>
            <a:off x="6938682" y="1504208"/>
            <a:ext cx="4069975"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074431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DC0EA3D-92D3-4D8A-B9DD-1F713585BFF3}"/>
              </a:ext>
            </a:extLst>
          </p:cNvPr>
          <p:cNvSpPr>
            <a:spLocks noGrp="1"/>
          </p:cNvSpPr>
          <p:nvPr>
            <p:ph type="title"/>
          </p:nvPr>
        </p:nvSpPr>
        <p:spPr>
          <a:xfrm>
            <a:off x="479425" y="49213"/>
            <a:ext cx="10515600" cy="647700"/>
          </a:xfrm>
        </p:spPr>
        <p:txBody>
          <a:bodyPr>
            <a:normAutofit/>
          </a:bodyPr>
          <a:lstStyle/>
          <a:p>
            <a:pPr>
              <a:defRPr/>
            </a:pPr>
            <a:r>
              <a:rPr lang="en-GB" sz="3200" dirty="0">
                <a:latin typeface="Arial" panose="020B0604020202020204" pitchFamily="34" charset="0"/>
                <a:cs typeface="Arial" panose="020B0604020202020204" pitchFamily="34" charset="0"/>
              </a:rPr>
              <a:t>PRINCIPES</a:t>
            </a:r>
          </a:p>
        </p:txBody>
      </p:sp>
      <p:pic>
        <p:nvPicPr>
          <p:cNvPr id="49156" name="Image 8">
            <a:extLst>
              <a:ext uri="{FF2B5EF4-FFF2-40B4-BE49-F238E27FC236}">
                <a16:creationId xmlns:a16="http://schemas.microsoft.com/office/drawing/2014/main" id="{1C79C0BC-F20E-4DDC-8FD4-41097BA71D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6388" y="668338"/>
            <a:ext cx="588803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Image 10">
            <a:extLst>
              <a:ext uri="{FF2B5EF4-FFF2-40B4-BE49-F238E27FC236}">
                <a16:creationId xmlns:a16="http://schemas.microsoft.com/office/drawing/2014/main" id="{23620F24-14E1-420A-BCE4-5A5D64787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675" y="2389188"/>
            <a:ext cx="6107113"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Image 12">
            <a:extLst>
              <a:ext uri="{FF2B5EF4-FFF2-40B4-BE49-F238E27FC236}">
                <a16:creationId xmlns:a16="http://schemas.microsoft.com/office/drawing/2014/main" id="{3A992F45-7CE1-432E-AB24-4FA6025531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7438" y="1538288"/>
            <a:ext cx="62103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Image 14">
            <a:extLst>
              <a:ext uri="{FF2B5EF4-FFF2-40B4-BE49-F238E27FC236}">
                <a16:creationId xmlns:a16="http://schemas.microsoft.com/office/drawing/2014/main" id="{298A6D3E-9C37-4A2F-8FCC-7D6C98DF6C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2775" y="3552825"/>
            <a:ext cx="61912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Image 16">
            <a:extLst>
              <a:ext uri="{FF2B5EF4-FFF2-40B4-BE49-F238E27FC236}">
                <a16:creationId xmlns:a16="http://schemas.microsoft.com/office/drawing/2014/main" id="{9028BB39-CF19-4BA7-98BA-BEDECB91EC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1313" y="4670425"/>
            <a:ext cx="619283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Image 18">
            <a:extLst>
              <a:ext uri="{FF2B5EF4-FFF2-40B4-BE49-F238E27FC236}">
                <a16:creationId xmlns:a16="http://schemas.microsoft.com/office/drawing/2014/main" id="{E50E2092-AD8C-4FFD-9D82-F2E2057781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9149" y="5368925"/>
            <a:ext cx="6386513"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2" name="ZoneTexte 19">
            <a:extLst>
              <a:ext uri="{FF2B5EF4-FFF2-40B4-BE49-F238E27FC236}">
                <a16:creationId xmlns:a16="http://schemas.microsoft.com/office/drawing/2014/main" id="{58CF9E15-91B2-4BE3-AD7A-3039724B7338}"/>
              </a:ext>
            </a:extLst>
          </p:cNvPr>
          <p:cNvSpPr txBox="1">
            <a:spLocks noChangeArrowheads="1"/>
          </p:cNvSpPr>
          <p:nvPr/>
        </p:nvSpPr>
        <p:spPr bwMode="auto">
          <a:xfrm>
            <a:off x="4151313" y="974725"/>
            <a:ext cx="1406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Participatif</a:t>
            </a:r>
          </a:p>
          <a:p>
            <a:endParaRPr lang="en-GB" altLang="en-US" sz="1600" b="1"/>
          </a:p>
        </p:txBody>
      </p:sp>
      <p:sp>
        <p:nvSpPr>
          <p:cNvPr id="49163" name="ZoneTexte 20">
            <a:extLst>
              <a:ext uri="{FF2B5EF4-FFF2-40B4-BE49-F238E27FC236}">
                <a16:creationId xmlns:a16="http://schemas.microsoft.com/office/drawing/2014/main" id="{95E8C8E6-B217-41D5-9483-4AAD4A32437E}"/>
              </a:ext>
            </a:extLst>
          </p:cNvPr>
          <p:cNvSpPr txBox="1">
            <a:spLocks noChangeArrowheads="1"/>
          </p:cNvSpPr>
          <p:nvPr/>
        </p:nvSpPr>
        <p:spPr bwMode="auto">
          <a:xfrm>
            <a:off x="5232400" y="1862138"/>
            <a:ext cx="2420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a:t>Esprit ouvert et honnête</a:t>
            </a:r>
          </a:p>
          <a:p>
            <a:endParaRPr lang="en-GB" altLang="en-US" sz="1600" b="1"/>
          </a:p>
        </p:txBody>
      </p:sp>
      <p:sp>
        <p:nvSpPr>
          <p:cNvPr id="49164" name="ZoneTexte 21">
            <a:extLst>
              <a:ext uri="{FF2B5EF4-FFF2-40B4-BE49-F238E27FC236}">
                <a16:creationId xmlns:a16="http://schemas.microsoft.com/office/drawing/2014/main" id="{7D8E9A6D-8182-4D35-A0ED-9C81DC33844F}"/>
              </a:ext>
            </a:extLst>
          </p:cNvPr>
          <p:cNvSpPr txBox="1">
            <a:spLocks noChangeArrowheads="1"/>
          </p:cNvSpPr>
          <p:nvPr/>
        </p:nvSpPr>
        <p:spPr bwMode="auto">
          <a:xfrm>
            <a:off x="6072188" y="2636838"/>
            <a:ext cx="42719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dirty="0" err="1"/>
              <a:t>Espace</a:t>
            </a:r>
            <a:r>
              <a:rPr lang="en-GB" altLang="en-US" sz="1600" b="1" dirty="0"/>
              <a:t> pour le partage </a:t>
            </a:r>
            <a:r>
              <a:rPr lang="en-GB" altLang="en-US" sz="1600" b="1" dirty="0" err="1"/>
              <a:t>d'expériences</a:t>
            </a:r>
            <a:r>
              <a:rPr lang="en-GB" altLang="en-US" sz="1600" b="1" dirty="0"/>
              <a:t> et </a:t>
            </a:r>
            <a:r>
              <a:rPr lang="en-GB" altLang="en-US" sz="1600" b="1" dirty="0" err="1"/>
              <a:t>l’apprentissage</a:t>
            </a:r>
            <a:r>
              <a:rPr lang="en-GB" altLang="en-US" sz="1600" b="1" dirty="0"/>
              <a:t> </a:t>
            </a:r>
            <a:r>
              <a:rPr lang="en-GB" altLang="en-US" sz="1600" b="1" dirty="0" err="1"/>
              <a:t>mutuel</a:t>
            </a:r>
            <a:endParaRPr lang="en-GB" altLang="en-US" sz="1600" b="1" dirty="0"/>
          </a:p>
        </p:txBody>
      </p:sp>
      <p:sp>
        <p:nvSpPr>
          <p:cNvPr id="49165" name="ZoneTexte 22">
            <a:extLst>
              <a:ext uri="{FF2B5EF4-FFF2-40B4-BE49-F238E27FC236}">
                <a16:creationId xmlns:a16="http://schemas.microsoft.com/office/drawing/2014/main" id="{9EC2345F-2672-4C0E-81CB-32F40F18EC90}"/>
              </a:ext>
            </a:extLst>
          </p:cNvPr>
          <p:cNvSpPr txBox="1">
            <a:spLocks noChangeArrowheads="1"/>
          </p:cNvSpPr>
          <p:nvPr/>
        </p:nvSpPr>
        <p:spPr bwMode="auto">
          <a:xfrm>
            <a:off x="6096000" y="3894138"/>
            <a:ext cx="36496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dirty="0"/>
              <a:t>Analyse des </a:t>
            </a:r>
            <a:r>
              <a:rPr lang="en-GB" altLang="en-US" sz="1600" b="1" dirty="0" err="1"/>
              <a:t>systèmes</a:t>
            </a:r>
            <a:r>
              <a:rPr lang="en-GB" altLang="en-US" sz="1600" b="1" dirty="0"/>
              <a:t> et des </a:t>
            </a:r>
            <a:r>
              <a:rPr lang="en-GB" altLang="en-US" sz="1600" b="1" dirty="0" err="1"/>
              <a:t>processus</a:t>
            </a:r>
            <a:endParaRPr lang="en-GB" altLang="en-US" sz="1600" b="1" dirty="0"/>
          </a:p>
        </p:txBody>
      </p:sp>
      <p:sp>
        <p:nvSpPr>
          <p:cNvPr id="49166" name="ZoneTexte 23">
            <a:extLst>
              <a:ext uri="{FF2B5EF4-FFF2-40B4-BE49-F238E27FC236}">
                <a16:creationId xmlns:a16="http://schemas.microsoft.com/office/drawing/2014/main" id="{123FADE3-8AB8-4CDB-8DA5-BF2A0426989B}"/>
              </a:ext>
            </a:extLst>
          </p:cNvPr>
          <p:cNvSpPr txBox="1">
            <a:spLocks noChangeArrowheads="1"/>
          </p:cNvSpPr>
          <p:nvPr/>
        </p:nvSpPr>
        <p:spPr bwMode="auto">
          <a:xfrm>
            <a:off x="5737225" y="5057944"/>
            <a:ext cx="42148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dirty="0" err="1"/>
              <a:t>Orienté</a:t>
            </a:r>
            <a:r>
              <a:rPr lang="en-GB" altLang="en-US" sz="1600" b="1" dirty="0"/>
              <a:t> </a:t>
            </a:r>
            <a:r>
              <a:rPr lang="en-GB" altLang="en-US" sz="1600" b="1" dirty="0" err="1"/>
              <a:t>vers</a:t>
            </a:r>
            <a:r>
              <a:rPr lang="en-GB" altLang="en-US" sz="1600" b="1" dirty="0"/>
              <a:t> </a:t>
            </a:r>
            <a:r>
              <a:rPr lang="en-GB" altLang="en-US" sz="1600" b="1" dirty="0" err="1"/>
              <a:t>l'identification</a:t>
            </a:r>
            <a:r>
              <a:rPr lang="en-GB" altLang="en-US" sz="1600" b="1" dirty="0"/>
              <a:t> de solutions </a:t>
            </a:r>
          </a:p>
        </p:txBody>
      </p:sp>
      <p:sp>
        <p:nvSpPr>
          <p:cNvPr id="49167" name="ZoneTexte 24">
            <a:extLst>
              <a:ext uri="{FF2B5EF4-FFF2-40B4-BE49-F238E27FC236}">
                <a16:creationId xmlns:a16="http://schemas.microsoft.com/office/drawing/2014/main" id="{6E3BA97C-DEF9-4F13-806E-B0FA169CB3B1}"/>
              </a:ext>
            </a:extLst>
          </p:cNvPr>
          <p:cNvSpPr txBox="1">
            <a:spLocks noChangeArrowheads="1"/>
          </p:cNvSpPr>
          <p:nvPr/>
        </p:nvSpPr>
        <p:spPr bwMode="auto">
          <a:xfrm>
            <a:off x="4722813" y="5915025"/>
            <a:ext cx="42275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sz="1600" b="1" dirty="0"/>
              <a:t>Une compilation des perceptions des participants</a:t>
            </a:r>
          </a:p>
        </p:txBody>
      </p:sp>
      <p:pic>
        <p:nvPicPr>
          <p:cNvPr id="2" name="Picture 6">
            <a:extLst>
              <a:ext uri="{FF2B5EF4-FFF2-40B4-BE49-F238E27FC236}">
                <a16:creationId xmlns:a16="http://schemas.microsoft.com/office/drawing/2014/main" id="{93E2A675-5435-44F7-AA28-49B66136CB28}"/>
              </a:ext>
            </a:extLst>
          </p:cNvPr>
          <p:cNvPicPr>
            <a:picLocks noChangeAspect="1"/>
          </p:cNvPicPr>
          <p:nvPr/>
        </p:nvPicPr>
        <p:blipFill>
          <a:blip r:embed="rId8"/>
          <a:stretch>
            <a:fillRect/>
          </a:stretch>
        </p:blipFill>
        <p:spPr>
          <a:xfrm>
            <a:off x="333541" y="2235200"/>
            <a:ext cx="3655491" cy="2782215"/>
          </a:xfrm>
          <a:prstGeom prst="rect">
            <a:avLst/>
          </a:prstGeom>
        </p:spPr>
      </p:pic>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ARtemplate_finalVers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AARtemplate_finalVers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1115</TotalTime>
  <Words>2009</Words>
  <Application>Microsoft Office PowerPoint</Application>
  <PresentationFormat>Widescreen</PresentationFormat>
  <Paragraphs>280</Paragraphs>
  <Slides>31</Slides>
  <Notes>16</Notes>
  <HiddenSlides>1</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31</vt:i4>
      </vt:variant>
    </vt:vector>
  </HeadingPairs>
  <TitlesOfParts>
    <vt:vector size="45" baseType="lpstr">
      <vt:lpstr>Arial</vt:lpstr>
      <vt:lpstr>Arial Black</vt:lpstr>
      <vt:lpstr>Arial Narrow</vt:lpstr>
      <vt:lpstr>Calibri</vt:lpstr>
      <vt:lpstr>Calibri Light</vt:lpstr>
      <vt:lpstr>Kristen ITC</vt:lpstr>
      <vt:lpstr>Lato Light</vt:lpstr>
      <vt:lpstr>Roboto</vt:lpstr>
      <vt:lpstr>Roboto Cn</vt:lpstr>
      <vt:lpstr>Symbol</vt:lpstr>
      <vt:lpstr>Times New Roman</vt:lpstr>
      <vt:lpstr>1_Office Theme</vt:lpstr>
      <vt:lpstr>AARtemplate_finalVersion</vt:lpstr>
      <vt:lpstr>1_AARtemplate_finalVersion</vt:lpstr>
      <vt:lpstr>              Revue intra-action (RIA) de la COVID-19 : Présentation générique, 23 juillet 2020       © Organisation mondiale de la Santé 2020. Certains droits réservés. La présente publication est disponible     sous la licence CC BY-NC-SA 3.0 IGO.       WHO reference number: WHO/2019-nCoV/Country_IAR/templates/presentation/2020.1 </vt:lpstr>
      <vt:lpstr>Préambule - Instructions</vt:lpstr>
      <vt:lpstr>PowerPoint Presentation</vt:lpstr>
      <vt:lpstr>PowerPoint Presentation</vt:lpstr>
      <vt:lpstr>RIA ADAPTÉE DU GUIDE POUR LES REVUES APRÈS ACTION (RAA)</vt:lpstr>
      <vt:lpstr>QU'EST-CE QU'UNE REVUE INTRA-ACTION ?</vt:lpstr>
      <vt:lpstr>QU'EST-CE QU'UNE REVUE INTRA-ACTION ? </vt:lpstr>
      <vt:lpstr>QU'EST-CE QU'UNE REVUE INTRA-ACTION ? </vt:lpstr>
      <vt:lpstr>PRINCIPES</vt:lpstr>
      <vt:lpstr>QU’EST-CE QUE N’EST PAS UNE REVUE INTRA-ACTION ?</vt:lpstr>
      <vt:lpstr>PHASES CLÉS RÉALISÉES PENDANT LA REVUE</vt:lpstr>
      <vt:lpstr>VUE D'ENSEMBLE DE LA RIA</vt:lpstr>
      <vt:lpstr>Objectifs </vt:lpstr>
      <vt:lpstr>Champ d’application de la RIA de la COVID-19</vt:lpstr>
      <vt:lpstr>VUE D'ENSEMBLE DE LA RIA</vt:lpstr>
      <vt:lpstr>Vue d’ensemble de la réponse </vt:lpstr>
      <vt:lpstr>VUE D'ENSEMBLE DE LA 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VUE D'ENSEMBLE DE LA RIA</vt:lpstr>
      <vt:lpstr>PowerPoint Presentation</vt:lpstr>
      <vt:lpstr>PowerPoint Presentation</vt:lpstr>
      <vt:lpstr>PowerPoint Presentation</vt:lpstr>
      <vt:lpstr>VUE D'ENSEMBLE DE LA RIA</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Anna Young</dc:creator>
  <cp:keywords/>
  <dc:description/>
  <cp:lastModifiedBy>REYES LANDAVERDE, Roberto</cp:lastModifiedBy>
  <cp:revision>358</cp:revision>
  <dcterms:created xsi:type="dcterms:W3CDTF">2018-01-11T10:18:54Z</dcterms:created>
  <dcterms:modified xsi:type="dcterms:W3CDTF">2020-09-09T10:36:15Z</dcterms:modified>
  <cp:category/>
</cp:coreProperties>
</file>