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72" r:id="rId4"/>
    <p:sldId id="273" r:id="rId5"/>
    <p:sldId id="274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7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62"/>
    <a:srgbClr val="FFFFFF"/>
    <a:srgbClr val="867875"/>
    <a:srgbClr val="C6BCB6"/>
    <a:srgbClr val="F9F9F9"/>
    <a:srgbClr val="6BABE5"/>
    <a:srgbClr val="8EF0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16" autoAdjust="0"/>
    <p:restoredTop sz="79388" autoAdjust="0"/>
  </p:normalViewPr>
  <p:slideViewPr>
    <p:cSldViewPr snapToGrid="0">
      <p:cViewPr varScale="1">
        <p:scale>
          <a:sx n="76" d="100"/>
          <a:sy n="76" d="100"/>
        </p:scale>
        <p:origin x="108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308D27-B3B2-EF40-B4C8-BAF11DFF36E1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F2CEFE-AE7B-034E-9D0A-01BAE4A27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877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F2CEFE-AE7B-034E-9D0A-01BAE4A2713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383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F2CEFE-AE7B-034E-9D0A-01BAE4A2713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4644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F2CEFE-AE7B-034E-9D0A-01BAE4A2713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154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F2CEFE-AE7B-034E-9D0A-01BAE4A2713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1938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F2CEFE-AE7B-034E-9D0A-01BAE4A2713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8127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F2CEFE-AE7B-034E-9D0A-01BAE4A2713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2911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F2CEFE-AE7B-034E-9D0A-01BAE4A2713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4479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F2CEFE-AE7B-034E-9D0A-01BAE4A2713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4878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F2CEFE-AE7B-034E-9D0A-01BAE4A2713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1555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F2CEFE-AE7B-034E-9D0A-01BAE4A2713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934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ADF1-50F8-4DD8-81B9-F0C97917D69D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A9EF-9AA4-4AC9-8E4E-1E509E4ED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970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ADF1-50F8-4DD8-81B9-F0C97917D69D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A9EF-9AA4-4AC9-8E4E-1E509E4ED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777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ADF1-50F8-4DD8-81B9-F0C97917D69D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A9EF-9AA4-4AC9-8E4E-1E509E4ED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174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ADF1-50F8-4DD8-81B9-F0C97917D69D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A9EF-9AA4-4AC9-8E4E-1E509E4ED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525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ADF1-50F8-4DD8-81B9-F0C97917D69D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A9EF-9AA4-4AC9-8E4E-1E509E4ED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672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ADF1-50F8-4DD8-81B9-F0C97917D69D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A9EF-9AA4-4AC9-8E4E-1E509E4ED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076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ADF1-50F8-4DD8-81B9-F0C97917D69D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A9EF-9AA4-4AC9-8E4E-1E509E4ED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543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ADF1-50F8-4DD8-81B9-F0C97917D69D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A9EF-9AA4-4AC9-8E4E-1E509E4ED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824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ADF1-50F8-4DD8-81B9-F0C97917D69D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A9EF-9AA4-4AC9-8E4E-1E509E4ED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08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ADF1-50F8-4DD8-81B9-F0C97917D69D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A9EF-9AA4-4AC9-8E4E-1E509E4ED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485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ADF1-50F8-4DD8-81B9-F0C97917D69D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A9EF-9AA4-4AC9-8E4E-1E509E4ED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581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B4ADF1-50F8-4DD8-81B9-F0C97917D69D}" type="datetimeFigureOut">
              <a:rPr lang="en-US" smtClean="0"/>
              <a:t>5/19/2023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BA9EF-9AA4-4AC9-8E4E-1E509E4ED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530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ho.int/publications/i/item/WHO-2019-nCoV-Country-IAR-templates-presentation-2021.1" TargetMode="External"/><Relationship Id="rId7" Type="http://schemas.openxmlformats.org/officeDocument/2006/relationships/image" Target="../media/image5.png"/><Relationship Id="rId2" Type="http://schemas.openxmlformats.org/officeDocument/2006/relationships/hyperlink" Target="https://www.who.int/publications/i/item/WHO-2019-nCoV-Country_IAR-2020.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pidemic-em.org/case-studies/" TargetMode="External"/><Relationship Id="rId5" Type="http://schemas.openxmlformats.org/officeDocument/2006/relationships/hyperlink" Target="https://doi.org/10.1016/S2214-109X(21)00078-4" TargetMode="External"/><Relationship Id="rId4" Type="http://schemas.openxmlformats.org/officeDocument/2006/relationships/hyperlink" Target="https://extranet.who.int/sph/intra-action-review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7080738"/>
          </a:xfrm>
          <a:prstGeom prst="rect">
            <a:avLst/>
          </a:prstGeom>
          <a:solidFill>
            <a:srgbClr val="002D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6" t="4745" r="53783" b="4560"/>
          <a:stretch/>
        </p:blipFill>
        <p:spPr>
          <a:xfrm>
            <a:off x="9676" y="0"/>
            <a:ext cx="4412012" cy="7084159"/>
          </a:xfrm>
          <a:prstGeom prst="rect">
            <a:avLst/>
          </a:prstGeom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4421688" y="1315233"/>
            <a:ext cx="748926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4400" dirty="0" err="1">
                <a:solidFill>
                  <a:schemeClr val="bg2"/>
                </a:solidFill>
                <a:latin typeface="Georgia" panose="02040502050405020303" pitchFamily="18" charset="0"/>
              </a:rPr>
              <a:t>Revisando</a:t>
            </a:r>
            <a:r>
              <a:rPr lang="en-US" altLang="en-US" sz="4400" dirty="0">
                <a:solidFill>
                  <a:schemeClr val="bg2"/>
                </a:solidFill>
                <a:latin typeface="Georgia" panose="02040502050405020303" pitchFamily="18" charset="0"/>
              </a:rPr>
              <a:t> </a:t>
            </a:r>
            <a:r>
              <a:rPr lang="en-US" altLang="en-US" sz="4400" dirty="0" err="1">
                <a:solidFill>
                  <a:schemeClr val="bg2"/>
                </a:solidFill>
                <a:latin typeface="Georgia" panose="02040502050405020303" pitchFamily="18" charset="0"/>
              </a:rPr>
              <a:t>el</a:t>
            </a:r>
            <a:r>
              <a:rPr lang="en-US" altLang="en-US" sz="4400" dirty="0">
                <a:solidFill>
                  <a:schemeClr val="bg2"/>
                </a:solidFill>
                <a:latin typeface="Georgia" panose="02040502050405020303" pitchFamily="18" charset="0"/>
              </a:rPr>
              <a:t> </a:t>
            </a:r>
            <a:r>
              <a:rPr lang="en-US" altLang="en-US" sz="4400" dirty="0" err="1">
                <a:solidFill>
                  <a:schemeClr val="bg2"/>
                </a:solidFill>
                <a:latin typeface="Georgia" panose="02040502050405020303" pitchFamily="18" charset="0"/>
              </a:rPr>
              <a:t>Desempeño</a:t>
            </a:r>
            <a:r>
              <a:rPr lang="en-US" altLang="en-US" sz="4400" dirty="0">
                <a:solidFill>
                  <a:schemeClr val="bg2"/>
                </a:solidFill>
                <a:latin typeface="Georgia" panose="02040502050405020303" pitchFamily="18" charset="0"/>
              </a:rPr>
              <a:t> Durante las </a:t>
            </a:r>
            <a:r>
              <a:rPr lang="en-US" altLang="en-US" sz="4400" dirty="0" err="1">
                <a:solidFill>
                  <a:schemeClr val="bg2"/>
                </a:solidFill>
                <a:latin typeface="Georgia" panose="02040502050405020303" pitchFamily="18" charset="0"/>
              </a:rPr>
              <a:t>Operaciones</a:t>
            </a:r>
            <a:r>
              <a:rPr lang="en-US" altLang="en-US" sz="4400" dirty="0">
                <a:solidFill>
                  <a:schemeClr val="bg2"/>
                </a:solidFill>
                <a:latin typeface="Georgia" panose="02040502050405020303" pitchFamily="18" charset="0"/>
              </a:rPr>
              <a:t> de Respuesta:</a:t>
            </a:r>
          </a:p>
          <a:p>
            <a:r>
              <a:rPr lang="en-US" altLang="en-US" sz="4400" dirty="0" err="1">
                <a:solidFill>
                  <a:schemeClr val="bg2"/>
                </a:solidFill>
                <a:latin typeface="Georgia" panose="02040502050405020303" pitchFamily="18" charset="0"/>
              </a:rPr>
              <a:t>Evaluación</a:t>
            </a:r>
            <a:r>
              <a:rPr lang="en-US" altLang="en-US" sz="4400" dirty="0">
                <a:solidFill>
                  <a:schemeClr val="bg2"/>
                </a:solidFill>
                <a:latin typeface="Georgia" panose="02040502050405020303" pitchFamily="18" charset="0"/>
              </a:rPr>
              <a:t> Interna Durante la </a:t>
            </a:r>
            <a:r>
              <a:rPr lang="en-US" altLang="en-US" sz="4400" dirty="0" err="1">
                <a:solidFill>
                  <a:schemeClr val="bg2"/>
                </a:solidFill>
                <a:latin typeface="Georgia" panose="02040502050405020303" pitchFamily="18" charset="0"/>
              </a:rPr>
              <a:t>Aplicación</a:t>
            </a:r>
            <a:r>
              <a:rPr lang="en-US" altLang="en-US" sz="4400" dirty="0">
                <a:solidFill>
                  <a:schemeClr val="bg2"/>
                </a:solidFill>
                <a:latin typeface="Georgia" panose="02040502050405020303" pitchFamily="18" charset="0"/>
              </a:rPr>
              <a:t> de </a:t>
            </a:r>
            <a:r>
              <a:rPr lang="en-US" altLang="en-US" sz="4400" dirty="0" err="1">
                <a:solidFill>
                  <a:schemeClr val="bg2"/>
                </a:solidFill>
                <a:latin typeface="Georgia" panose="02040502050405020303" pitchFamily="18" charset="0"/>
              </a:rPr>
              <a:t>Medidas</a:t>
            </a:r>
            <a:endParaRPr lang="en-US" altLang="en-US" sz="4400" dirty="0">
              <a:solidFill>
                <a:schemeClr val="bg2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1718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244" y="45720"/>
            <a:ext cx="12097512" cy="6766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200" dirty="0">
                <a:solidFill>
                  <a:srgbClr val="002D62"/>
                </a:solidFill>
                <a:latin typeface="Georgia" panose="02040502050405020303" pitchFamily="18" charset="0"/>
              </a:rPr>
              <a:t>Paso 1: ¿</a:t>
            </a:r>
            <a:r>
              <a:rPr lang="en-US" sz="4200" dirty="0" err="1">
                <a:solidFill>
                  <a:srgbClr val="002D62"/>
                </a:solidFill>
                <a:latin typeface="Georgia" panose="02040502050405020303" pitchFamily="18" charset="0"/>
              </a:rPr>
              <a:t>Qué</a:t>
            </a:r>
            <a:r>
              <a:rPr lang="en-US" sz="4200" dirty="0">
                <a:solidFill>
                  <a:srgbClr val="002D62"/>
                </a:solidFill>
                <a:latin typeface="Georgia" panose="02040502050405020303" pitchFamily="18" charset="0"/>
              </a:rPr>
              <a:t> </a:t>
            </a:r>
            <a:r>
              <a:rPr lang="en-US" sz="4200" dirty="0" err="1">
                <a:solidFill>
                  <a:srgbClr val="002D62"/>
                </a:solidFill>
                <a:latin typeface="Georgia" panose="02040502050405020303" pitchFamily="18" charset="0"/>
              </a:rPr>
              <a:t>salió</a:t>
            </a:r>
            <a:r>
              <a:rPr lang="en-US" sz="4200" dirty="0">
                <a:solidFill>
                  <a:srgbClr val="002D62"/>
                </a:solidFill>
                <a:latin typeface="Georgia" panose="02040502050405020303" pitchFamily="18" charset="0"/>
              </a:rPr>
              <a:t> bien? ¿</a:t>
            </a:r>
            <a:r>
              <a:rPr lang="en-US" sz="4200" dirty="0" err="1">
                <a:solidFill>
                  <a:srgbClr val="002D62"/>
                </a:solidFill>
                <a:latin typeface="Georgia" panose="02040502050405020303" pitchFamily="18" charset="0"/>
              </a:rPr>
              <a:t>Qué</a:t>
            </a:r>
            <a:r>
              <a:rPr lang="en-US" sz="4200" dirty="0">
                <a:solidFill>
                  <a:srgbClr val="002D62"/>
                </a:solidFill>
                <a:latin typeface="Georgia" panose="02040502050405020303" pitchFamily="18" charset="0"/>
              </a:rPr>
              <a:t> </a:t>
            </a:r>
            <a:r>
              <a:rPr lang="en-US" sz="4200" dirty="0" err="1">
                <a:solidFill>
                  <a:srgbClr val="002D62"/>
                </a:solidFill>
                <a:latin typeface="Georgia" panose="02040502050405020303" pitchFamily="18" charset="0"/>
              </a:rPr>
              <a:t>salió</a:t>
            </a:r>
            <a:r>
              <a:rPr lang="en-US" sz="4200" dirty="0">
                <a:solidFill>
                  <a:srgbClr val="002D62"/>
                </a:solidFill>
                <a:latin typeface="Georgia" panose="02040502050405020303" pitchFamily="18" charset="0"/>
              </a:rPr>
              <a:t> mal? </a:t>
            </a:r>
            <a:r>
              <a:rPr lang="en-US" sz="3500" dirty="0">
                <a:solidFill>
                  <a:srgbClr val="002D62"/>
                </a:solidFill>
                <a:latin typeface="Georgia" panose="02040502050405020303" pitchFamily="18" charset="0"/>
              </a:rPr>
              <a:t>(</a:t>
            </a:r>
            <a:r>
              <a:rPr lang="en-US" sz="3500" i="1" dirty="0" err="1">
                <a:solidFill>
                  <a:srgbClr val="002D62"/>
                </a:solidFill>
                <a:latin typeface="Georgia" panose="02040502050405020303" pitchFamily="18" charset="0"/>
              </a:rPr>
              <a:t>continuación</a:t>
            </a:r>
            <a:r>
              <a:rPr lang="en-US" sz="3500" i="1" dirty="0">
                <a:solidFill>
                  <a:srgbClr val="002D62"/>
                </a:solidFill>
                <a:latin typeface="Georgia" panose="02040502050405020303" pitchFamily="18" charset="0"/>
              </a:rPr>
              <a:t>)</a:t>
            </a:r>
            <a:endParaRPr lang="en-US" sz="3500" dirty="0">
              <a:solidFill>
                <a:srgbClr val="002D62"/>
              </a:solidFill>
              <a:latin typeface="Georgia" panose="02040502050405020303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463" y="5699343"/>
            <a:ext cx="2436246" cy="95994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A13678-302B-47F1-905D-DBE8BBD69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Clr>
                <a:srgbClr val="006A71"/>
              </a:buClr>
            </a:pPr>
            <a:r>
              <a:rPr lang="en-US" sz="2800" dirty="0" err="1"/>
              <a:t>Recursos</a:t>
            </a:r>
            <a:endParaRPr lang="en-US" sz="2800" dirty="0"/>
          </a:p>
          <a:p>
            <a:pPr lvl="2">
              <a:buClr>
                <a:srgbClr val="006A71"/>
              </a:buClr>
            </a:pPr>
            <a:r>
              <a:rPr lang="en-US" sz="2500" dirty="0"/>
              <a:t>La </a:t>
            </a:r>
            <a:r>
              <a:rPr lang="en-US" sz="2500" dirty="0" err="1"/>
              <a:t>capacidad</a:t>
            </a:r>
            <a:r>
              <a:rPr lang="en-US" sz="2500" dirty="0"/>
              <a:t> de </a:t>
            </a:r>
            <a:r>
              <a:rPr lang="en-US" sz="2500" dirty="0" err="1"/>
              <a:t>los</a:t>
            </a:r>
            <a:r>
              <a:rPr lang="en-US" sz="2500" dirty="0"/>
              <a:t> </a:t>
            </a:r>
            <a:r>
              <a:rPr lang="en-US" sz="2500" dirty="0" err="1"/>
              <a:t>recursos</a:t>
            </a:r>
            <a:r>
              <a:rPr lang="en-US" sz="2500" dirty="0"/>
              <a:t> </a:t>
            </a:r>
            <a:r>
              <a:rPr lang="en-US" sz="2500" dirty="0" err="1"/>
              <a:t>humanos</a:t>
            </a:r>
            <a:endParaRPr lang="en-US" sz="2500" dirty="0"/>
          </a:p>
          <a:p>
            <a:pPr lvl="2">
              <a:buClr>
                <a:srgbClr val="006A71"/>
              </a:buClr>
            </a:pPr>
            <a:r>
              <a:rPr lang="en-US" sz="2500" dirty="0"/>
              <a:t>La </a:t>
            </a:r>
            <a:r>
              <a:rPr lang="en-US" sz="2500" dirty="0" err="1"/>
              <a:t>relevancia</a:t>
            </a:r>
            <a:r>
              <a:rPr lang="en-US" sz="2500" dirty="0"/>
              <a:t> de </a:t>
            </a:r>
            <a:r>
              <a:rPr lang="en-US" sz="2500" dirty="0" err="1"/>
              <a:t>los</a:t>
            </a:r>
            <a:r>
              <a:rPr lang="en-US" sz="2500" dirty="0"/>
              <a:t> planes y </a:t>
            </a:r>
            <a:r>
              <a:rPr lang="en-US" sz="2500" dirty="0" err="1"/>
              <a:t>procedimientos</a:t>
            </a:r>
            <a:endParaRPr lang="en-US" sz="2500" dirty="0"/>
          </a:p>
          <a:p>
            <a:pPr lvl="2">
              <a:buClr>
                <a:srgbClr val="006A71"/>
              </a:buClr>
            </a:pPr>
            <a:r>
              <a:rPr lang="en-US" sz="2500" dirty="0"/>
              <a:t>Los </a:t>
            </a:r>
            <a:r>
              <a:rPr lang="en-US" sz="2500" dirty="0" err="1"/>
              <a:t>requisitos</a:t>
            </a:r>
            <a:r>
              <a:rPr lang="en-US" sz="2500" dirty="0"/>
              <a:t> de </a:t>
            </a:r>
            <a:r>
              <a:rPr lang="en-US" sz="2500" dirty="0" err="1"/>
              <a:t>los</a:t>
            </a:r>
            <a:r>
              <a:rPr lang="en-US" sz="2500" dirty="0"/>
              <a:t> </a:t>
            </a:r>
            <a:r>
              <a:rPr lang="en-US" sz="2500" dirty="0" err="1"/>
              <a:t>recursos</a:t>
            </a:r>
            <a:r>
              <a:rPr lang="en-US" sz="2500" dirty="0"/>
              <a:t> </a:t>
            </a:r>
            <a:r>
              <a:rPr lang="en-US" sz="2500" dirty="0" err="1"/>
              <a:t>financieros</a:t>
            </a:r>
            <a:r>
              <a:rPr lang="en-US" sz="2500" dirty="0"/>
              <a:t> y </a:t>
            </a:r>
            <a:r>
              <a:rPr lang="en-US" sz="2500" dirty="0" err="1"/>
              <a:t>materiales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312131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244" y="45720"/>
            <a:ext cx="12097512" cy="6766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200" dirty="0">
                <a:solidFill>
                  <a:srgbClr val="002D62"/>
                </a:solidFill>
                <a:latin typeface="Georgia" panose="02040502050405020303" pitchFamily="18" charset="0"/>
              </a:rPr>
              <a:t>Paso 2: ¿</a:t>
            </a:r>
            <a:r>
              <a:rPr lang="en-US" sz="4200" dirty="0" err="1">
                <a:solidFill>
                  <a:srgbClr val="002D62"/>
                </a:solidFill>
                <a:latin typeface="Georgia" panose="02040502050405020303" pitchFamily="18" charset="0"/>
              </a:rPr>
              <a:t>Qué</a:t>
            </a:r>
            <a:r>
              <a:rPr lang="en-US" sz="4200" dirty="0">
                <a:solidFill>
                  <a:srgbClr val="002D62"/>
                </a:solidFill>
                <a:latin typeface="Georgia" panose="02040502050405020303" pitchFamily="18" charset="0"/>
              </a:rPr>
              <a:t> </a:t>
            </a:r>
            <a:r>
              <a:rPr lang="en-US" sz="4200" dirty="0" err="1">
                <a:solidFill>
                  <a:srgbClr val="002D62"/>
                </a:solidFill>
                <a:latin typeface="Georgia" panose="02040502050405020303" pitchFamily="18" charset="0"/>
              </a:rPr>
              <a:t>podemos</a:t>
            </a:r>
            <a:r>
              <a:rPr lang="en-US" sz="4200" dirty="0">
                <a:solidFill>
                  <a:srgbClr val="002D62"/>
                </a:solidFill>
                <a:latin typeface="Georgia" panose="02040502050405020303" pitchFamily="18" charset="0"/>
              </a:rPr>
              <a:t> </a:t>
            </a:r>
            <a:r>
              <a:rPr lang="en-US" sz="4200" dirty="0" err="1">
                <a:solidFill>
                  <a:srgbClr val="002D62"/>
                </a:solidFill>
                <a:latin typeface="Georgia" panose="02040502050405020303" pitchFamily="18" charset="0"/>
              </a:rPr>
              <a:t>hacer</a:t>
            </a:r>
            <a:r>
              <a:rPr lang="en-US" sz="4200" dirty="0">
                <a:solidFill>
                  <a:srgbClr val="002D62"/>
                </a:solidFill>
                <a:latin typeface="Georgia" panose="02040502050405020303" pitchFamily="18" charset="0"/>
              </a:rPr>
              <a:t> para </a:t>
            </a:r>
            <a:r>
              <a:rPr lang="en-US" sz="4200" dirty="0" err="1">
                <a:solidFill>
                  <a:srgbClr val="002D62"/>
                </a:solidFill>
                <a:latin typeface="Georgia" panose="02040502050405020303" pitchFamily="18" charset="0"/>
              </a:rPr>
              <a:t>mejorar</a:t>
            </a:r>
            <a:r>
              <a:rPr lang="en-US" sz="4200" dirty="0">
                <a:solidFill>
                  <a:srgbClr val="002D62"/>
                </a:solidFill>
                <a:latin typeface="Georgia" panose="02040502050405020303" pitchFamily="18" charset="0"/>
              </a:rPr>
              <a:t> la </a:t>
            </a:r>
            <a:r>
              <a:rPr lang="en-US" sz="4200" dirty="0" err="1">
                <a:solidFill>
                  <a:srgbClr val="002D62"/>
                </a:solidFill>
                <a:latin typeface="Georgia" panose="02040502050405020303" pitchFamily="18" charset="0"/>
              </a:rPr>
              <a:t>respuesta</a:t>
            </a:r>
            <a:r>
              <a:rPr lang="en-US" sz="4200" dirty="0">
                <a:solidFill>
                  <a:srgbClr val="002D62"/>
                </a:solidFill>
                <a:latin typeface="Georgia" panose="02040502050405020303" pitchFamily="18" charset="0"/>
              </a:rPr>
              <a:t> a COVID-19?</a:t>
            </a:r>
            <a:endParaRPr lang="en-US" sz="3500" dirty="0">
              <a:solidFill>
                <a:srgbClr val="002D62"/>
              </a:solidFill>
              <a:latin typeface="Georgia" panose="02040502050405020303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463" y="5699343"/>
            <a:ext cx="2436246" cy="95994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A13678-302B-47F1-905D-DBE8BBD69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006A71"/>
              </a:buClr>
            </a:pPr>
            <a:r>
              <a:rPr lang="en-US" dirty="0"/>
              <a:t>El Paso 2 </a:t>
            </a:r>
            <a:r>
              <a:rPr lang="en-US" dirty="0" err="1"/>
              <a:t>utiliza</a:t>
            </a:r>
            <a:r>
              <a:rPr lang="en-US" dirty="0"/>
              <a:t> la </a:t>
            </a:r>
            <a:r>
              <a:rPr lang="en-US" dirty="0" err="1"/>
              <a:t>discusión</a:t>
            </a:r>
            <a:r>
              <a:rPr lang="en-US" dirty="0"/>
              <a:t> previa, para </a:t>
            </a:r>
            <a:r>
              <a:rPr lang="en-US" b="1" i="1" dirty="0" err="1"/>
              <a:t>institucionalizar</a:t>
            </a:r>
            <a:r>
              <a:rPr lang="en-US" b="1" i="1" dirty="0"/>
              <a:t> las </a:t>
            </a:r>
            <a:r>
              <a:rPr lang="en-US" b="1" i="1" dirty="0" err="1"/>
              <a:t>mejores</a:t>
            </a:r>
            <a:r>
              <a:rPr lang="en-US" b="1" i="1" dirty="0"/>
              <a:t> </a:t>
            </a:r>
            <a:r>
              <a:rPr lang="en-US" b="1" i="1" dirty="0" err="1"/>
              <a:t>prácticas</a:t>
            </a:r>
            <a:r>
              <a:rPr lang="en-US" dirty="0"/>
              <a:t> y </a:t>
            </a:r>
            <a:r>
              <a:rPr lang="en-US" b="1" i="1" dirty="0" err="1"/>
              <a:t>superar</a:t>
            </a:r>
            <a:r>
              <a:rPr lang="en-US" b="1" i="1" dirty="0"/>
              <a:t> </a:t>
            </a:r>
            <a:r>
              <a:rPr lang="en-US" b="1" i="1" dirty="0" err="1"/>
              <a:t>los</a:t>
            </a:r>
            <a:r>
              <a:rPr lang="en-US" b="1" i="1" dirty="0"/>
              <a:t> </a:t>
            </a:r>
            <a:r>
              <a:rPr lang="en-US" b="1" i="1" dirty="0" err="1"/>
              <a:t>desafíos</a:t>
            </a:r>
            <a:r>
              <a:rPr lang="en-US" dirty="0"/>
              <a:t>. </a:t>
            </a:r>
          </a:p>
          <a:p>
            <a:pPr>
              <a:buClr>
                <a:srgbClr val="006A71"/>
              </a:buClr>
            </a:pPr>
            <a:r>
              <a:rPr lang="en-US" dirty="0"/>
              <a:t>Se </a:t>
            </a:r>
            <a:r>
              <a:rPr lang="en-US" dirty="0" err="1"/>
              <a:t>debe</a:t>
            </a:r>
            <a:r>
              <a:rPr lang="en-US" dirty="0"/>
              <a:t> </a:t>
            </a:r>
            <a:r>
              <a:rPr lang="en-US" dirty="0" err="1"/>
              <a:t>desarrollar</a:t>
            </a:r>
            <a:r>
              <a:rPr lang="en-US" dirty="0"/>
              <a:t> un plan con </a:t>
            </a:r>
            <a:r>
              <a:rPr lang="en-US" dirty="0" err="1"/>
              <a:t>actividades</a:t>
            </a:r>
            <a:r>
              <a:rPr lang="en-US" dirty="0"/>
              <a:t> </a:t>
            </a:r>
            <a:r>
              <a:rPr lang="en-US" dirty="0" err="1"/>
              <a:t>específicas</a:t>
            </a:r>
            <a:r>
              <a:rPr lang="en-US" dirty="0"/>
              <a:t>, </a:t>
            </a:r>
            <a:r>
              <a:rPr lang="en-US" dirty="0" err="1"/>
              <a:t>basado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las </a:t>
            </a:r>
            <a:r>
              <a:rPr lang="en-US" dirty="0" err="1"/>
              <a:t>mejores</a:t>
            </a:r>
            <a:r>
              <a:rPr lang="en-US" dirty="0"/>
              <a:t> </a:t>
            </a:r>
            <a:r>
              <a:rPr lang="en-US" dirty="0" err="1"/>
              <a:t>prácticas</a:t>
            </a:r>
            <a:r>
              <a:rPr lang="en-US" dirty="0"/>
              <a:t> y </a:t>
            </a:r>
            <a:r>
              <a:rPr lang="en-US" dirty="0" err="1"/>
              <a:t>los</a:t>
            </a:r>
            <a:r>
              <a:rPr lang="en-US" dirty="0"/>
              <a:t> </a:t>
            </a:r>
            <a:r>
              <a:rPr lang="en-US" dirty="0" err="1"/>
              <a:t>desafíos</a:t>
            </a:r>
            <a:r>
              <a:rPr lang="en-US" dirty="0"/>
              <a:t> </a:t>
            </a:r>
            <a:r>
              <a:rPr lang="en-US" dirty="0" err="1"/>
              <a:t>identificados</a:t>
            </a:r>
            <a:r>
              <a:rPr lang="en-US" dirty="0"/>
              <a:t>. </a:t>
            </a:r>
          </a:p>
          <a:p>
            <a:pPr lvl="1">
              <a:buClr>
                <a:srgbClr val="006A71"/>
              </a:buClr>
            </a:pPr>
            <a:r>
              <a:rPr lang="en-US" sz="2500" dirty="0"/>
              <a:t>Se </a:t>
            </a:r>
            <a:r>
              <a:rPr lang="en-US" sz="2500" dirty="0" err="1"/>
              <a:t>debe</a:t>
            </a:r>
            <a:r>
              <a:rPr lang="en-US" sz="2500" dirty="0"/>
              <a:t> </a:t>
            </a:r>
            <a:r>
              <a:rPr lang="en-US" sz="2500" dirty="0" err="1"/>
              <a:t>construir</a:t>
            </a:r>
            <a:r>
              <a:rPr lang="en-US" sz="2500" dirty="0"/>
              <a:t> </a:t>
            </a:r>
            <a:r>
              <a:rPr lang="en-US" sz="2500" dirty="0" err="1"/>
              <a:t>sobre</a:t>
            </a:r>
            <a:r>
              <a:rPr lang="en-US" sz="2500" dirty="0"/>
              <a:t> la base de </a:t>
            </a:r>
            <a:r>
              <a:rPr lang="en-US" sz="2500" dirty="0" err="1"/>
              <a:t>los</a:t>
            </a:r>
            <a:r>
              <a:rPr lang="en-US" sz="2500" dirty="0"/>
              <a:t> </a:t>
            </a:r>
            <a:r>
              <a:rPr lang="en-US" sz="2500" dirty="0" err="1"/>
              <a:t>factores</a:t>
            </a:r>
            <a:r>
              <a:rPr lang="en-US" sz="2500" dirty="0"/>
              <a:t> </a:t>
            </a:r>
            <a:r>
              <a:rPr lang="en-US" sz="2500" dirty="0" err="1"/>
              <a:t>habilitantes</a:t>
            </a:r>
            <a:r>
              <a:rPr lang="en-US" sz="2500" dirty="0"/>
              <a:t>, y </a:t>
            </a:r>
            <a:r>
              <a:rPr lang="en-US" sz="2500" dirty="0" err="1"/>
              <a:t>abordar</a:t>
            </a:r>
            <a:r>
              <a:rPr lang="en-US" sz="2500" dirty="0"/>
              <a:t> </a:t>
            </a:r>
            <a:r>
              <a:rPr lang="en-US" sz="2500" dirty="0" err="1"/>
              <a:t>los</a:t>
            </a:r>
            <a:r>
              <a:rPr lang="en-US" sz="2500" dirty="0"/>
              <a:t> </a:t>
            </a:r>
            <a:r>
              <a:rPr lang="en-US" sz="2500" dirty="0" err="1"/>
              <a:t>factores</a:t>
            </a:r>
            <a:r>
              <a:rPr lang="en-US" sz="2500" dirty="0"/>
              <a:t> </a:t>
            </a:r>
            <a:r>
              <a:rPr lang="en-US" sz="2500" dirty="0" err="1"/>
              <a:t>limitantes</a:t>
            </a:r>
            <a:r>
              <a:rPr lang="en-US" sz="2500" dirty="0"/>
              <a:t>. </a:t>
            </a:r>
          </a:p>
          <a:p>
            <a:pPr lvl="1">
              <a:buClr>
                <a:srgbClr val="006A71"/>
              </a:buClr>
            </a:pPr>
            <a:r>
              <a:rPr lang="en-US" sz="2500" dirty="0"/>
              <a:t>Las </a:t>
            </a:r>
            <a:r>
              <a:rPr lang="en-US" sz="2500" dirty="0" err="1"/>
              <a:t>actividades</a:t>
            </a:r>
            <a:r>
              <a:rPr lang="en-US" sz="2500" dirty="0"/>
              <a:t> </a:t>
            </a:r>
            <a:r>
              <a:rPr lang="en-US" sz="2500" dirty="0" err="1"/>
              <a:t>deben</a:t>
            </a:r>
            <a:r>
              <a:rPr lang="en-US" sz="2500" dirty="0"/>
              <a:t> ser </a:t>
            </a:r>
            <a:r>
              <a:rPr lang="en-US" sz="2500" dirty="0" err="1"/>
              <a:t>prácticas</a:t>
            </a:r>
            <a:r>
              <a:rPr lang="en-US" sz="2500" dirty="0"/>
              <a:t> y </a:t>
            </a:r>
            <a:r>
              <a:rPr lang="en-US" sz="2500" dirty="0" err="1"/>
              <a:t>realistas</a:t>
            </a:r>
            <a:r>
              <a:rPr lang="en-US" sz="2500" dirty="0"/>
              <a:t>.</a:t>
            </a:r>
          </a:p>
          <a:p>
            <a:pPr lvl="1">
              <a:buClr>
                <a:srgbClr val="006A71"/>
              </a:buClr>
            </a:pPr>
            <a:r>
              <a:rPr lang="en-US" sz="2500" dirty="0"/>
              <a:t>No </a:t>
            </a:r>
            <a:r>
              <a:rPr lang="en-US" sz="2500" dirty="0" err="1"/>
              <a:t>toda</a:t>
            </a:r>
            <a:r>
              <a:rPr lang="en-US" sz="2500" dirty="0"/>
              <a:t> major </a:t>
            </a:r>
            <a:r>
              <a:rPr lang="en-US" sz="2500" dirty="0" err="1"/>
              <a:t>práctica</a:t>
            </a:r>
            <a:r>
              <a:rPr lang="en-US" sz="2500" dirty="0"/>
              <a:t>, </a:t>
            </a:r>
            <a:r>
              <a:rPr lang="en-US" sz="2500" dirty="0" err="1"/>
              <a:t>ni</a:t>
            </a:r>
            <a:r>
              <a:rPr lang="en-US" sz="2500" dirty="0"/>
              <a:t> </a:t>
            </a:r>
            <a:r>
              <a:rPr lang="en-US" sz="2500" dirty="0" err="1"/>
              <a:t>todo</a:t>
            </a:r>
            <a:r>
              <a:rPr lang="en-US" sz="2500" dirty="0"/>
              <a:t> </a:t>
            </a:r>
            <a:r>
              <a:rPr lang="en-US" sz="2500" dirty="0" err="1"/>
              <a:t>desafío</a:t>
            </a:r>
            <a:r>
              <a:rPr lang="en-US" sz="2500" dirty="0"/>
              <a:t>, </a:t>
            </a:r>
            <a:r>
              <a:rPr lang="en-US" sz="2500" dirty="0" err="1"/>
              <a:t>requiere</a:t>
            </a:r>
            <a:r>
              <a:rPr lang="en-US" sz="2500" dirty="0"/>
              <a:t> </a:t>
            </a:r>
            <a:r>
              <a:rPr lang="en-US" sz="2500" dirty="0" err="1"/>
              <a:t>una</a:t>
            </a:r>
            <a:r>
              <a:rPr lang="en-US" sz="2500" dirty="0"/>
              <a:t> </a:t>
            </a:r>
            <a:r>
              <a:rPr lang="en-US" sz="2500" dirty="0" err="1"/>
              <a:t>actividad</a:t>
            </a:r>
            <a:r>
              <a:rPr lang="en-US" sz="25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3151229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244" y="45720"/>
            <a:ext cx="12097512" cy="6766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200" dirty="0">
                <a:solidFill>
                  <a:srgbClr val="002D62"/>
                </a:solidFill>
                <a:latin typeface="Georgia" panose="02040502050405020303" pitchFamily="18" charset="0"/>
              </a:rPr>
              <a:t>Paso 3: El </a:t>
            </a:r>
            <a:r>
              <a:rPr lang="en-US" sz="4200" dirty="0" err="1">
                <a:solidFill>
                  <a:srgbClr val="002D62"/>
                </a:solidFill>
                <a:latin typeface="Georgia" panose="02040502050405020303" pitchFamily="18" charset="0"/>
              </a:rPr>
              <a:t>camino</a:t>
            </a:r>
            <a:r>
              <a:rPr lang="en-US" sz="4200" dirty="0">
                <a:solidFill>
                  <a:srgbClr val="002D62"/>
                </a:solidFill>
                <a:latin typeface="Georgia" panose="02040502050405020303" pitchFamily="18" charset="0"/>
              </a:rPr>
              <a:t> a </a:t>
            </a:r>
            <a:r>
              <a:rPr lang="en-US" sz="4200" dirty="0" err="1">
                <a:solidFill>
                  <a:srgbClr val="002D62"/>
                </a:solidFill>
                <a:latin typeface="Georgia" panose="02040502050405020303" pitchFamily="18" charset="0"/>
              </a:rPr>
              <a:t>seguir</a:t>
            </a:r>
            <a:endParaRPr lang="en-US" sz="3500" dirty="0">
              <a:solidFill>
                <a:srgbClr val="002D62"/>
              </a:solidFill>
              <a:latin typeface="Georgia" panose="02040502050405020303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463" y="5699343"/>
            <a:ext cx="2436246" cy="95994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A13678-302B-47F1-905D-DBE8BBD69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El Paso 3 </a:t>
            </a:r>
            <a:r>
              <a:rPr lang="en-GB" dirty="0" err="1"/>
              <a:t>determina</a:t>
            </a:r>
            <a:r>
              <a:rPr lang="en-GB" dirty="0"/>
              <a:t> </a:t>
            </a:r>
            <a:r>
              <a:rPr lang="en-GB" dirty="0" err="1"/>
              <a:t>el</a:t>
            </a:r>
            <a:r>
              <a:rPr lang="en-GB" dirty="0"/>
              <a:t> </a:t>
            </a:r>
            <a:r>
              <a:rPr lang="en-GB" dirty="0" err="1"/>
              <a:t>futuro</a:t>
            </a:r>
            <a:r>
              <a:rPr lang="en-GB" dirty="0"/>
              <a:t> de las </a:t>
            </a:r>
            <a:r>
              <a:rPr lang="en-GB" dirty="0" err="1"/>
              <a:t>respuestas</a:t>
            </a:r>
            <a:r>
              <a:rPr lang="en-GB" dirty="0"/>
              <a:t> a COVID-19.  </a:t>
            </a:r>
            <a:r>
              <a:rPr lang="en-GB" dirty="0" err="1"/>
              <a:t>Esto</a:t>
            </a:r>
            <a:r>
              <a:rPr lang="en-GB" dirty="0"/>
              <a:t> </a:t>
            </a:r>
            <a:r>
              <a:rPr lang="en-GB" dirty="0" err="1"/>
              <a:t>dependerá</a:t>
            </a:r>
            <a:r>
              <a:rPr lang="en-GB" dirty="0"/>
              <a:t> de:</a:t>
            </a:r>
          </a:p>
          <a:p>
            <a:pPr lvl="1"/>
            <a:r>
              <a:rPr lang="en-GB" sz="2500" dirty="0"/>
              <a:t>La </a:t>
            </a:r>
            <a:r>
              <a:rPr lang="en-GB" sz="2500" dirty="0" err="1"/>
              <a:t>identificación</a:t>
            </a:r>
            <a:r>
              <a:rPr lang="en-GB" sz="2500" dirty="0"/>
              <a:t> de lo que se </a:t>
            </a:r>
            <a:r>
              <a:rPr lang="en-GB" sz="2500" dirty="0" err="1"/>
              <a:t>puede</a:t>
            </a:r>
            <a:r>
              <a:rPr lang="en-GB" sz="2500" dirty="0"/>
              <a:t> </a:t>
            </a:r>
            <a:r>
              <a:rPr lang="en-GB" sz="2500" dirty="0" err="1"/>
              <a:t>hacer</a:t>
            </a:r>
            <a:r>
              <a:rPr lang="en-GB" sz="2500" dirty="0"/>
              <a:t> </a:t>
            </a:r>
            <a:r>
              <a:rPr lang="en-GB" sz="2500" b="1" i="1" dirty="0" err="1"/>
              <a:t>inmediatamente</a:t>
            </a:r>
            <a:r>
              <a:rPr lang="en-GB" sz="2500" b="1" i="1" dirty="0"/>
              <a:t> </a:t>
            </a:r>
            <a:r>
              <a:rPr lang="en-GB" sz="2500" dirty="0"/>
              <a:t>para </a:t>
            </a:r>
            <a:r>
              <a:rPr lang="en-GB" sz="2500" dirty="0" err="1"/>
              <a:t>mejorar</a:t>
            </a:r>
            <a:r>
              <a:rPr lang="en-GB" sz="2500" dirty="0"/>
              <a:t> las </a:t>
            </a:r>
            <a:r>
              <a:rPr lang="en-GB" sz="2500" dirty="0" err="1"/>
              <a:t>respuestas</a:t>
            </a:r>
            <a:r>
              <a:rPr lang="en-GB" sz="2500" dirty="0"/>
              <a:t> </a:t>
            </a:r>
            <a:r>
              <a:rPr lang="en-GB" sz="2500" dirty="0" err="1"/>
              <a:t>en</a:t>
            </a:r>
            <a:r>
              <a:rPr lang="en-GB" sz="2500" dirty="0"/>
              <a:t> </a:t>
            </a:r>
            <a:r>
              <a:rPr lang="en-GB" sz="2500" dirty="0" err="1"/>
              <a:t>curso</a:t>
            </a:r>
            <a:r>
              <a:rPr lang="en-GB" sz="2500" dirty="0"/>
              <a:t>, y lo que se </a:t>
            </a:r>
            <a:r>
              <a:rPr lang="en-GB" sz="2500" dirty="0" err="1"/>
              <a:t>puede</a:t>
            </a:r>
            <a:r>
              <a:rPr lang="en-GB" sz="2500" dirty="0"/>
              <a:t> </a:t>
            </a:r>
            <a:r>
              <a:rPr lang="en-GB" sz="2500" dirty="0" err="1"/>
              <a:t>hacer</a:t>
            </a:r>
            <a:r>
              <a:rPr lang="en-GB" sz="2500" dirty="0"/>
              <a:t> a lo largo del </a:t>
            </a:r>
            <a:r>
              <a:rPr lang="en-GB" sz="2500" b="1" i="1" dirty="0" err="1"/>
              <a:t>mediano</a:t>
            </a:r>
            <a:r>
              <a:rPr lang="en-GB" sz="2500" b="1" i="1" dirty="0"/>
              <a:t> y largo </a:t>
            </a:r>
            <a:r>
              <a:rPr lang="en-GB" sz="2500" b="1" i="1" dirty="0" err="1"/>
              <a:t>plazo</a:t>
            </a:r>
            <a:r>
              <a:rPr lang="en-GB" sz="2500" dirty="0"/>
              <a:t>, para </a:t>
            </a:r>
            <a:r>
              <a:rPr lang="en-GB" sz="2500" dirty="0" err="1"/>
              <a:t>mejorar</a:t>
            </a:r>
            <a:r>
              <a:rPr lang="en-GB" sz="2500" dirty="0"/>
              <a:t> la </a:t>
            </a:r>
            <a:r>
              <a:rPr lang="en-GB" sz="2500" dirty="0" err="1"/>
              <a:t>respuesta</a:t>
            </a:r>
            <a:r>
              <a:rPr lang="en-GB" sz="2500" dirty="0"/>
              <a:t> </a:t>
            </a:r>
            <a:r>
              <a:rPr lang="en-GB" sz="2500" dirty="0" err="1"/>
              <a:t>futura</a:t>
            </a:r>
            <a:r>
              <a:rPr lang="en-GB" sz="2500" dirty="0"/>
              <a:t> a la </a:t>
            </a:r>
            <a:r>
              <a:rPr lang="en-GB" sz="2500" dirty="0" err="1"/>
              <a:t>próxima</a:t>
            </a:r>
            <a:r>
              <a:rPr lang="en-GB" sz="2500" dirty="0"/>
              <a:t> ola de COVID-19.</a:t>
            </a:r>
          </a:p>
          <a:p>
            <a:pPr lvl="1"/>
            <a:r>
              <a:rPr lang="en-GB" sz="2500" dirty="0"/>
              <a:t>El </a:t>
            </a:r>
            <a:r>
              <a:rPr lang="en-GB" sz="2500" dirty="0" err="1"/>
              <a:t>establecimiento</a:t>
            </a:r>
            <a:r>
              <a:rPr lang="en-GB" sz="2500" dirty="0"/>
              <a:t> de un </a:t>
            </a:r>
            <a:r>
              <a:rPr lang="en-GB" sz="2500" b="1" i="1" dirty="0" err="1"/>
              <a:t>equipo</a:t>
            </a:r>
            <a:r>
              <a:rPr lang="en-GB" sz="2500" b="1" i="1" dirty="0"/>
              <a:t> de </a:t>
            </a:r>
            <a:r>
              <a:rPr lang="en-GB" sz="2500" b="1" i="1" dirty="0" err="1"/>
              <a:t>seguimiento</a:t>
            </a:r>
            <a:r>
              <a:rPr lang="en-GB" sz="2500" dirty="0"/>
              <a:t> de la IAR.</a:t>
            </a:r>
          </a:p>
          <a:p>
            <a:pPr lvl="1"/>
            <a:r>
              <a:rPr lang="en-GB" sz="2500" dirty="0"/>
              <a:t>La </a:t>
            </a:r>
            <a:r>
              <a:rPr lang="en-GB" sz="2500" b="1" i="1" dirty="0" err="1"/>
              <a:t>documentación</a:t>
            </a:r>
            <a:r>
              <a:rPr lang="en-GB" sz="2500" b="1" i="1" dirty="0"/>
              <a:t> del </a:t>
            </a:r>
            <a:r>
              <a:rPr lang="en-GB" sz="2500" b="1" i="1" dirty="0" err="1"/>
              <a:t>progreso</a:t>
            </a:r>
            <a:r>
              <a:rPr lang="en-GB" sz="2500" b="1" i="1" dirty="0"/>
              <a:t> </a:t>
            </a:r>
            <a:r>
              <a:rPr lang="en-GB" sz="2500" dirty="0"/>
              <a:t>de la </a:t>
            </a:r>
            <a:r>
              <a:rPr lang="en-GB" sz="2500" dirty="0" err="1"/>
              <a:t>implementación</a:t>
            </a:r>
            <a:r>
              <a:rPr lang="en-GB" sz="2500" dirty="0"/>
              <a:t> de las </a:t>
            </a:r>
            <a:r>
              <a:rPr lang="en-GB" sz="2500" dirty="0" err="1"/>
              <a:t>recomendaciones</a:t>
            </a:r>
            <a:r>
              <a:rPr lang="en-GB" sz="2500" dirty="0"/>
              <a:t> y la </a:t>
            </a:r>
            <a:r>
              <a:rPr lang="en-GB" sz="2500" dirty="0" err="1"/>
              <a:t>finalización</a:t>
            </a:r>
            <a:r>
              <a:rPr lang="en-GB" sz="2500" dirty="0"/>
              <a:t> de las </a:t>
            </a:r>
            <a:r>
              <a:rPr lang="en-GB" sz="2500" dirty="0" err="1"/>
              <a:t>actividades</a:t>
            </a:r>
            <a:r>
              <a:rPr lang="en-GB" sz="25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1396164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23E44E7-A4ED-524E-ADFD-5D42E4AC721B}"/>
              </a:ext>
            </a:extLst>
          </p:cNvPr>
          <p:cNvSpPr/>
          <p:nvPr/>
        </p:nvSpPr>
        <p:spPr>
          <a:xfrm>
            <a:off x="142423" y="0"/>
            <a:ext cx="12292739" cy="6858000"/>
          </a:xfrm>
          <a:prstGeom prst="rect">
            <a:avLst/>
          </a:prstGeom>
          <a:solidFill>
            <a:srgbClr val="002D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685800" cy="6858000"/>
          </a:xfrm>
          <a:prstGeom prst="rect">
            <a:avLst/>
          </a:prstGeom>
          <a:solidFill>
            <a:srgbClr val="867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16200000">
            <a:off x="-3102066" y="3244490"/>
            <a:ext cx="6858000" cy="369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chemeClr val="bg1"/>
                </a:solidFill>
                <a:latin typeface="Georgia" charset="0"/>
                <a:ea typeface="Georgia" charset="0"/>
                <a:cs typeface="Georgia" charset="0"/>
              </a:rPr>
              <a:t>Georgetown Center for Global Health Science &amp; Security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 err="1">
                <a:solidFill>
                  <a:schemeClr val="bg1"/>
                </a:solidFill>
                <a:latin typeface="Georgia" panose="02040502050405020303" pitchFamily="18" charset="0"/>
              </a:rPr>
              <a:t>Referencias</a:t>
            </a:r>
            <a:endParaRPr lang="en-US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70000" lnSpcReduction="20000"/>
          </a:bodyPr>
          <a:lstStyle/>
          <a:p>
            <a:pPr>
              <a:buClr>
                <a:srgbClr val="006A71"/>
              </a:buClr>
            </a:pPr>
            <a:r>
              <a:rPr lang="en-US" dirty="0">
                <a:solidFill>
                  <a:schemeClr val="bg1"/>
                </a:solidFill>
              </a:rPr>
              <a:t>OMS (2020). </a:t>
            </a:r>
            <a:r>
              <a:rPr lang="en-US" i="1" dirty="0">
                <a:solidFill>
                  <a:schemeClr val="bg1"/>
                </a:solidFill>
              </a:rPr>
              <a:t>Guidance for conducting a country COVID-19 intra-action review (IAR) </a:t>
            </a:r>
            <a:r>
              <a:rPr lang="en-US" dirty="0">
                <a:solidFill>
                  <a:schemeClr val="bg1"/>
                </a:solidFill>
              </a:rPr>
              <a:t>[</a:t>
            </a:r>
            <a:r>
              <a:rPr lang="en-US" dirty="0" err="1">
                <a:solidFill>
                  <a:schemeClr val="bg1"/>
                </a:solidFill>
              </a:rPr>
              <a:t>Orientación</a:t>
            </a:r>
            <a:r>
              <a:rPr lang="en-US" dirty="0">
                <a:solidFill>
                  <a:schemeClr val="bg1"/>
                </a:solidFill>
              </a:rPr>
              <a:t> para </a:t>
            </a:r>
            <a:r>
              <a:rPr lang="en-US" dirty="0" err="1">
                <a:solidFill>
                  <a:schemeClr val="bg1"/>
                </a:solidFill>
              </a:rPr>
              <a:t>realizar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una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evaluación</a:t>
            </a:r>
            <a:r>
              <a:rPr lang="en-US" dirty="0">
                <a:solidFill>
                  <a:schemeClr val="bg1"/>
                </a:solidFill>
              </a:rPr>
              <a:t> interna </a:t>
            </a:r>
            <a:r>
              <a:rPr lang="en-US" dirty="0" err="1">
                <a:solidFill>
                  <a:schemeClr val="bg1"/>
                </a:solidFill>
              </a:rPr>
              <a:t>durante</a:t>
            </a:r>
            <a:r>
              <a:rPr lang="en-US" dirty="0">
                <a:solidFill>
                  <a:schemeClr val="bg1"/>
                </a:solidFill>
              </a:rPr>
              <a:t> la </a:t>
            </a:r>
            <a:r>
              <a:rPr lang="en-US" dirty="0" err="1">
                <a:solidFill>
                  <a:schemeClr val="bg1"/>
                </a:solidFill>
              </a:rPr>
              <a:t>aplicación</a:t>
            </a:r>
            <a:r>
              <a:rPr lang="en-US" dirty="0">
                <a:solidFill>
                  <a:schemeClr val="bg1"/>
                </a:solidFill>
              </a:rPr>
              <a:t> de </a:t>
            </a:r>
            <a:r>
              <a:rPr lang="en-US" dirty="0" err="1">
                <a:solidFill>
                  <a:schemeClr val="bg1"/>
                </a:solidFill>
              </a:rPr>
              <a:t>medidas</a:t>
            </a:r>
            <a:r>
              <a:rPr lang="en-US" dirty="0">
                <a:solidFill>
                  <a:schemeClr val="bg1"/>
                </a:solidFill>
              </a:rPr>
              <a:t> para COVID-19 </a:t>
            </a:r>
            <a:r>
              <a:rPr lang="en-US" dirty="0" err="1">
                <a:solidFill>
                  <a:schemeClr val="bg1"/>
                </a:solidFill>
              </a:rPr>
              <a:t>en</a:t>
            </a:r>
            <a:r>
              <a:rPr lang="en-US" dirty="0">
                <a:solidFill>
                  <a:schemeClr val="bg1"/>
                </a:solidFill>
              </a:rPr>
              <a:t> un </a:t>
            </a:r>
            <a:r>
              <a:rPr lang="en-US" dirty="0" err="1">
                <a:solidFill>
                  <a:schemeClr val="bg1"/>
                </a:solidFill>
              </a:rPr>
              <a:t>país</a:t>
            </a:r>
            <a:r>
              <a:rPr lang="en-US" dirty="0">
                <a:solidFill>
                  <a:schemeClr val="bg1"/>
                </a:solidFill>
              </a:rPr>
              <a:t>]</a:t>
            </a:r>
            <a:r>
              <a:rPr lang="en-US" i="1" dirty="0">
                <a:solidFill>
                  <a:schemeClr val="bg1"/>
                </a:solidFill>
              </a:rPr>
              <a:t>. </a:t>
            </a:r>
            <a:r>
              <a:rPr lang="en-US" dirty="0">
                <a:hlinkClick r:id="rId2"/>
              </a:rPr>
              <a:t>https://www.who.int/publications/i/item/WHO-2019-nCoV-Country_IAR-2020.1</a:t>
            </a:r>
            <a:endParaRPr lang="en-US" dirty="0"/>
          </a:p>
          <a:p>
            <a:pPr>
              <a:buClr>
                <a:srgbClr val="006A71"/>
              </a:buClr>
            </a:pPr>
            <a:r>
              <a:rPr lang="en-US" dirty="0">
                <a:solidFill>
                  <a:schemeClr val="bg1"/>
                </a:solidFill>
              </a:rPr>
              <a:t>OMS (2021). </a:t>
            </a:r>
            <a:r>
              <a:rPr lang="en-US" i="1" dirty="0">
                <a:solidFill>
                  <a:schemeClr val="bg1"/>
                </a:solidFill>
              </a:rPr>
              <a:t>Tool 4. Presentation template </a:t>
            </a:r>
            <a:r>
              <a:rPr lang="en-US" dirty="0">
                <a:solidFill>
                  <a:schemeClr val="bg1"/>
                </a:solidFill>
              </a:rPr>
              <a:t>[</a:t>
            </a:r>
            <a:r>
              <a:rPr lang="en-US" dirty="0" err="1">
                <a:solidFill>
                  <a:schemeClr val="bg1"/>
                </a:solidFill>
              </a:rPr>
              <a:t>Herramienta</a:t>
            </a:r>
            <a:r>
              <a:rPr lang="en-US" dirty="0">
                <a:solidFill>
                  <a:schemeClr val="bg1"/>
                </a:solidFill>
              </a:rPr>
              <a:t> 4. Plantilla de </a:t>
            </a:r>
            <a:r>
              <a:rPr lang="en-US" dirty="0" err="1">
                <a:solidFill>
                  <a:schemeClr val="bg1"/>
                </a:solidFill>
              </a:rPr>
              <a:t>presentación</a:t>
            </a:r>
            <a:r>
              <a:rPr lang="en-US" dirty="0">
                <a:solidFill>
                  <a:schemeClr val="bg1"/>
                </a:solidFill>
              </a:rPr>
              <a:t>]</a:t>
            </a:r>
            <a:r>
              <a:rPr lang="en-US" i="1" dirty="0">
                <a:solidFill>
                  <a:schemeClr val="bg1"/>
                </a:solidFill>
              </a:rPr>
              <a:t>. </a:t>
            </a:r>
            <a:r>
              <a:rPr lang="en-US" dirty="0">
                <a:hlinkClick r:id="rId3"/>
              </a:rPr>
              <a:t>https://www.who.int/publications/i/item/WHO-2019-nCoV-Country-IAR-templates-presentation-2021.1</a:t>
            </a:r>
            <a:endParaRPr lang="en-US" dirty="0"/>
          </a:p>
          <a:p>
            <a:pPr>
              <a:buClr>
                <a:srgbClr val="006A71"/>
              </a:buClr>
            </a:pPr>
            <a:r>
              <a:rPr lang="en-US" dirty="0">
                <a:solidFill>
                  <a:schemeClr val="bg1"/>
                </a:solidFill>
              </a:rPr>
              <a:t>OMS (2021). </a:t>
            </a:r>
            <a:r>
              <a:rPr lang="en-US" i="1" dirty="0">
                <a:solidFill>
                  <a:schemeClr val="bg1"/>
                </a:solidFill>
              </a:rPr>
              <a:t>Intra-Action Review: A Video Overview. </a:t>
            </a:r>
            <a:r>
              <a:rPr lang="en-US" dirty="0">
                <a:solidFill>
                  <a:schemeClr val="bg1"/>
                </a:solidFill>
              </a:rPr>
              <a:t>[</a:t>
            </a:r>
            <a:r>
              <a:rPr lang="en-US" dirty="0" err="1">
                <a:solidFill>
                  <a:schemeClr val="bg1"/>
                </a:solidFill>
              </a:rPr>
              <a:t>Reseñas</a:t>
            </a:r>
            <a:r>
              <a:rPr lang="en-US" dirty="0">
                <a:solidFill>
                  <a:schemeClr val="bg1"/>
                </a:solidFill>
              </a:rPr>
              <a:t> de </a:t>
            </a:r>
            <a:r>
              <a:rPr lang="en-US" dirty="0" err="1">
                <a:solidFill>
                  <a:schemeClr val="bg1"/>
                </a:solidFill>
              </a:rPr>
              <a:t>evaluaciones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internas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durante</a:t>
            </a:r>
            <a:r>
              <a:rPr lang="en-US" dirty="0">
                <a:solidFill>
                  <a:schemeClr val="bg1"/>
                </a:solidFill>
              </a:rPr>
              <a:t> la </a:t>
            </a:r>
            <a:r>
              <a:rPr lang="en-US" dirty="0" err="1">
                <a:solidFill>
                  <a:schemeClr val="bg1"/>
                </a:solidFill>
              </a:rPr>
              <a:t>aplicación</a:t>
            </a:r>
            <a:r>
              <a:rPr lang="en-US" dirty="0">
                <a:solidFill>
                  <a:schemeClr val="bg1"/>
                </a:solidFill>
              </a:rPr>
              <a:t> de </a:t>
            </a:r>
            <a:r>
              <a:rPr lang="en-US" dirty="0" err="1">
                <a:solidFill>
                  <a:schemeClr val="bg1"/>
                </a:solidFill>
              </a:rPr>
              <a:t>medidas</a:t>
            </a:r>
            <a:r>
              <a:rPr lang="en-US" dirty="0">
                <a:solidFill>
                  <a:schemeClr val="bg1"/>
                </a:solidFill>
              </a:rPr>
              <a:t>: Una </a:t>
            </a:r>
            <a:r>
              <a:rPr lang="en-US" dirty="0" err="1">
                <a:solidFill>
                  <a:schemeClr val="bg1"/>
                </a:solidFill>
              </a:rPr>
              <a:t>reseña</a:t>
            </a:r>
            <a:r>
              <a:rPr lang="en-US">
                <a:solidFill>
                  <a:schemeClr val="bg1"/>
                </a:solidFill>
              </a:rPr>
              <a:t> de </a:t>
            </a:r>
            <a:r>
              <a:rPr lang="en-US" dirty="0">
                <a:solidFill>
                  <a:schemeClr val="bg1"/>
                </a:solidFill>
              </a:rPr>
              <a:t>video]</a:t>
            </a:r>
            <a:r>
              <a:rPr lang="en-US" i="1" dirty="0">
                <a:solidFill>
                  <a:schemeClr val="bg1"/>
                </a:solidFill>
              </a:rPr>
              <a:t> </a:t>
            </a:r>
            <a:r>
              <a:rPr lang="en-US" dirty="0">
                <a:hlinkClick r:id="rId4"/>
              </a:rPr>
              <a:t>https://extranet.who.int/sph/intra-action-review</a:t>
            </a:r>
            <a:r>
              <a:rPr lang="en-US" dirty="0"/>
              <a:t> </a:t>
            </a:r>
          </a:p>
          <a:p>
            <a:pPr>
              <a:buClr>
                <a:srgbClr val="006A71"/>
              </a:buClr>
            </a:pPr>
            <a:r>
              <a:rPr lang="en-US" dirty="0">
                <a:solidFill>
                  <a:schemeClr val="bg1"/>
                </a:solidFill>
              </a:rPr>
              <a:t>Greiner, A et al. (2021). </a:t>
            </a:r>
            <a:r>
              <a:rPr lang="en-US" i="1" dirty="0">
                <a:solidFill>
                  <a:schemeClr val="bg1"/>
                </a:solidFill>
              </a:rPr>
              <a:t>COVID-19 intra-action reviews: potential for a sustained response plan </a:t>
            </a:r>
            <a:r>
              <a:rPr lang="en-US" dirty="0">
                <a:solidFill>
                  <a:schemeClr val="bg1"/>
                </a:solidFill>
              </a:rPr>
              <a:t>[</a:t>
            </a:r>
            <a:r>
              <a:rPr lang="en-US" dirty="0" err="1">
                <a:solidFill>
                  <a:schemeClr val="bg1"/>
                </a:solidFill>
              </a:rPr>
              <a:t>Reseñas</a:t>
            </a:r>
            <a:r>
              <a:rPr lang="en-US" dirty="0">
                <a:solidFill>
                  <a:schemeClr val="bg1"/>
                </a:solidFill>
              </a:rPr>
              <a:t> de </a:t>
            </a:r>
            <a:r>
              <a:rPr lang="en-US" dirty="0" err="1">
                <a:solidFill>
                  <a:schemeClr val="bg1"/>
                </a:solidFill>
              </a:rPr>
              <a:t>evaluaciones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internas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durante</a:t>
            </a:r>
            <a:r>
              <a:rPr lang="en-US" dirty="0">
                <a:solidFill>
                  <a:schemeClr val="bg1"/>
                </a:solidFill>
              </a:rPr>
              <a:t> la </a:t>
            </a:r>
            <a:r>
              <a:rPr lang="en-US" dirty="0" err="1">
                <a:solidFill>
                  <a:schemeClr val="bg1"/>
                </a:solidFill>
              </a:rPr>
              <a:t>aplicación</a:t>
            </a:r>
            <a:r>
              <a:rPr lang="en-US" dirty="0">
                <a:solidFill>
                  <a:schemeClr val="bg1"/>
                </a:solidFill>
              </a:rPr>
              <a:t> de </a:t>
            </a:r>
            <a:r>
              <a:rPr lang="en-US" dirty="0" err="1">
                <a:solidFill>
                  <a:schemeClr val="bg1"/>
                </a:solidFill>
              </a:rPr>
              <a:t>medidas</a:t>
            </a:r>
            <a:r>
              <a:rPr lang="en-US" dirty="0">
                <a:solidFill>
                  <a:schemeClr val="bg1"/>
                </a:solidFill>
              </a:rPr>
              <a:t> para COVID-19: La </a:t>
            </a:r>
            <a:r>
              <a:rPr lang="en-US" dirty="0" err="1">
                <a:solidFill>
                  <a:schemeClr val="bg1"/>
                </a:solidFill>
              </a:rPr>
              <a:t>posibilidad</a:t>
            </a:r>
            <a:r>
              <a:rPr lang="en-US" dirty="0">
                <a:solidFill>
                  <a:schemeClr val="bg1"/>
                </a:solidFill>
              </a:rPr>
              <a:t> de un plan de </a:t>
            </a:r>
            <a:r>
              <a:rPr lang="en-US" dirty="0" err="1">
                <a:solidFill>
                  <a:schemeClr val="bg1"/>
                </a:solidFill>
              </a:rPr>
              <a:t>respuesta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prolongado</a:t>
            </a:r>
            <a:r>
              <a:rPr lang="en-US" dirty="0">
                <a:solidFill>
                  <a:schemeClr val="bg1"/>
                </a:solidFill>
              </a:rPr>
              <a:t>]. </a:t>
            </a:r>
            <a:r>
              <a:rPr lang="en-US" i="1" dirty="0">
                <a:solidFill>
                  <a:schemeClr val="bg1"/>
                </a:solidFill>
              </a:rPr>
              <a:t>Lancet Global Health 9(5), E594. </a:t>
            </a:r>
            <a:r>
              <a:rPr lang="en-US" dirty="0">
                <a:hlinkClick r:id="rId5"/>
              </a:rPr>
              <a:t>https://doi.org/10.1016/S2214-109X(21)00078-4</a:t>
            </a:r>
            <a:r>
              <a:rPr lang="en-US" dirty="0"/>
              <a:t> </a:t>
            </a:r>
          </a:p>
          <a:p>
            <a:pPr>
              <a:buClr>
                <a:srgbClr val="006A71"/>
              </a:buClr>
            </a:pPr>
            <a:r>
              <a:rPr lang="en-US" dirty="0">
                <a:solidFill>
                  <a:schemeClr val="bg1"/>
                </a:solidFill>
              </a:rPr>
              <a:t>Houser, R (2021).</a:t>
            </a:r>
            <a:r>
              <a:rPr lang="en-US" i="1" dirty="0">
                <a:solidFill>
                  <a:schemeClr val="bg1"/>
                </a:solidFill>
              </a:rPr>
              <a:t> Intra Action Reviews as a New Tool in Public Health Emergency Management and Pandemic Response: A Summary of Uses and Applications, 2020-2021 </a:t>
            </a:r>
            <a:r>
              <a:rPr lang="en-US" dirty="0">
                <a:solidFill>
                  <a:schemeClr val="bg1"/>
                </a:solidFill>
              </a:rPr>
              <a:t>[Las </a:t>
            </a:r>
            <a:r>
              <a:rPr lang="en-US" dirty="0" err="1">
                <a:solidFill>
                  <a:schemeClr val="bg1"/>
                </a:solidFill>
              </a:rPr>
              <a:t>reseñas</a:t>
            </a:r>
            <a:r>
              <a:rPr lang="en-US" dirty="0">
                <a:solidFill>
                  <a:schemeClr val="bg1"/>
                </a:solidFill>
              </a:rPr>
              <a:t> de </a:t>
            </a:r>
            <a:r>
              <a:rPr lang="en-US" dirty="0" err="1">
                <a:solidFill>
                  <a:schemeClr val="bg1"/>
                </a:solidFill>
              </a:rPr>
              <a:t>evaluaciones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internas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durante</a:t>
            </a:r>
            <a:r>
              <a:rPr lang="en-US" dirty="0">
                <a:solidFill>
                  <a:schemeClr val="bg1"/>
                </a:solidFill>
              </a:rPr>
              <a:t> la </a:t>
            </a:r>
            <a:r>
              <a:rPr lang="en-US" dirty="0" err="1">
                <a:solidFill>
                  <a:schemeClr val="bg1"/>
                </a:solidFill>
              </a:rPr>
              <a:t>aplicación</a:t>
            </a:r>
            <a:r>
              <a:rPr lang="en-US" dirty="0">
                <a:solidFill>
                  <a:schemeClr val="bg1"/>
                </a:solidFill>
              </a:rPr>
              <a:t> de </a:t>
            </a:r>
            <a:r>
              <a:rPr lang="en-US" dirty="0" err="1">
                <a:solidFill>
                  <a:schemeClr val="bg1"/>
                </a:solidFill>
              </a:rPr>
              <a:t>medidas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como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una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nueva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herramienta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en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el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manejo</a:t>
            </a:r>
            <a:r>
              <a:rPr lang="en-US" dirty="0">
                <a:solidFill>
                  <a:schemeClr val="bg1"/>
                </a:solidFill>
              </a:rPr>
              <a:t> de </a:t>
            </a:r>
            <a:r>
              <a:rPr lang="en-US" dirty="0" err="1">
                <a:solidFill>
                  <a:schemeClr val="bg1"/>
                </a:solidFill>
              </a:rPr>
              <a:t>emergencias</a:t>
            </a:r>
            <a:r>
              <a:rPr lang="en-US" dirty="0">
                <a:solidFill>
                  <a:schemeClr val="bg1"/>
                </a:solidFill>
              </a:rPr>
              <a:t> de </a:t>
            </a:r>
            <a:r>
              <a:rPr lang="en-US" dirty="0" err="1">
                <a:solidFill>
                  <a:schemeClr val="bg1"/>
                </a:solidFill>
              </a:rPr>
              <a:t>salud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pública</a:t>
            </a:r>
            <a:r>
              <a:rPr lang="en-US" dirty="0">
                <a:solidFill>
                  <a:schemeClr val="bg1"/>
                </a:solidFill>
              </a:rPr>
              <a:t> y </a:t>
            </a:r>
            <a:r>
              <a:rPr lang="en-US" dirty="0" err="1">
                <a:solidFill>
                  <a:schemeClr val="bg1"/>
                </a:solidFill>
              </a:rPr>
              <a:t>respuestas</a:t>
            </a:r>
            <a:r>
              <a:rPr lang="en-US" dirty="0">
                <a:solidFill>
                  <a:schemeClr val="bg1"/>
                </a:solidFill>
              </a:rPr>
              <a:t> a </a:t>
            </a:r>
            <a:r>
              <a:rPr lang="en-US" dirty="0" err="1">
                <a:solidFill>
                  <a:schemeClr val="bg1"/>
                </a:solidFill>
              </a:rPr>
              <a:t>pandemias</a:t>
            </a:r>
            <a:r>
              <a:rPr lang="en-US" dirty="0">
                <a:solidFill>
                  <a:schemeClr val="bg1"/>
                </a:solidFill>
              </a:rPr>
              <a:t>: Un </a:t>
            </a:r>
            <a:r>
              <a:rPr lang="en-US" dirty="0" err="1">
                <a:solidFill>
                  <a:schemeClr val="bg1"/>
                </a:solidFill>
              </a:rPr>
              <a:t>resumen</a:t>
            </a:r>
            <a:r>
              <a:rPr lang="en-US" dirty="0">
                <a:solidFill>
                  <a:schemeClr val="bg1"/>
                </a:solidFill>
              </a:rPr>
              <a:t> de sus </a:t>
            </a:r>
            <a:r>
              <a:rPr lang="en-US" dirty="0" err="1">
                <a:solidFill>
                  <a:schemeClr val="bg1"/>
                </a:solidFill>
              </a:rPr>
              <a:t>usos</a:t>
            </a:r>
            <a:r>
              <a:rPr lang="en-US" dirty="0">
                <a:solidFill>
                  <a:schemeClr val="bg1"/>
                </a:solidFill>
              </a:rPr>
              <a:t> y </a:t>
            </a:r>
            <a:r>
              <a:rPr lang="en-US" dirty="0" err="1">
                <a:solidFill>
                  <a:schemeClr val="bg1"/>
                </a:solidFill>
              </a:rPr>
              <a:t>aplicaciones</a:t>
            </a:r>
            <a:r>
              <a:rPr lang="en-US" dirty="0">
                <a:solidFill>
                  <a:schemeClr val="bg1"/>
                </a:solidFill>
              </a:rPr>
              <a:t>, 2020-2021]</a:t>
            </a:r>
            <a:r>
              <a:rPr lang="en-US" i="1" dirty="0">
                <a:solidFill>
                  <a:schemeClr val="bg1"/>
                </a:solidFill>
              </a:rPr>
              <a:t>. </a:t>
            </a:r>
            <a:r>
              <a:rPr lang="en-US" i="1" dirty="0">
                <a:hlinkClick r:id="rId6"/>
              </a:rPr>
              <a:t>https://epidemic-em.org/case-studies/</a:t>
            </a:r>
            <a:r>
              <a:rPr lang="en-US" i="1" dirty="0"/>
              <a:t> </a:t>
            </a:r>
          </a:p>
          <a:p>
            <a:pPr>
              <a:buClr>
                <a:srgbClr val="006A71"/>
              </a:buClr>
            </a:pP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CC6C188-0D57-A44C-B876-20476D6CD66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1E3160"/>
              </a:clrFrom>
              <a:clrTo>
                <a:srgbClr val="1E316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2163" y="5738069"/>
            <a:ext cx="2382032" cy="938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948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244" y="45720"/>
            <a:ext cx="12097512" cy="6766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002D62"/>
                </a:solidFill>
                <a:latin typeface="Georgia" panose="02040502050405020303" pitchFamily="18" charset="0"/>
              </a:rPr>
              <a:t>Objetivos</a:t>
            </a:r>
            <a:endParaRPr lang="en-US" dirty="0">
              <a:solidFill>
                <a:srgbClr val="002D62"/>
              </a:solidFill>
              <a:latin typeface="Georgia" panose="02040502050405020303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006A71"/>
              </a:buClr>
            </a:pPr>
            <a:r>
              <a:rPr lang="en-US" dirty="0" err="1">
                <a:solidFill>
                  <a:srgbClr val="002D62"/>
                </a:solidFill>
              </a:rPr>
              <a:t>Esta</a:t>
            </a:r>
            <a:r>
              <a:rPr lang="en-US" dirty="0">
                <a:solidFill>
                  <a:srgbClr val="002D62"/>
                </a:solidFill>
              </a:rPr>
              <a:t> </a:t>
            </a:r>
            <a:r>
              <a:rPr lang="en-US" dirty="0" err="1">
                <a:solidFill>
                  <a:srgbClr val="002D62"/>
                </a:solidFill>
              </a:rPr>
              <a:t>presentación</a:t>
            </a:r>
            <a:r>
              <a:rPr lang="en-US" dirty="0">
                <a:solidFill>
                  <a:srgbClr val="002D62"/>
                </a:solidFill>
              </a:rPr>
              <a:t> </a:t>
            </a:r>
            <a:r>
              <a:rPr lang="en-US" dirty="0" err="1">
                <a:solidFill>
                  <a:srgbClr val="002D62"/>
                </a:solidFill>
              </a:rPr>
              <a:t>pretende</a:t>
            </a:r>
            <a:r>
              <a:rPr lang="en-US" dirty="0">
                <a:solidFill>
                  <a:srgbClr val="002D62"/>
                </a:solidFill>
              </a:rPr>
              <a:t>: </a:t>
            </a:r>
          </a:p>
          <a:p>
            <a:pPr lvl="1">
              <a:buClr>
                <a:srgbClr val="006A71"/>
              </a:buClr>
            </a:pPr>
            <a:r>
              <a:rPr lang="en-US" dirty="0" err="1">
                <a:solidFill>
                  <a:srgbClr val="002D62"/>
                </a:solidFill>
              </a:rPr>
              <a:t>Explicar</a:t>
            </a:r>
            <a:r>
              <a:rPr lang="en-US" dirty="0">
                <a:solidFill>
                  <a:srgbClr val="002D62"/>
                </a:solidFill>
              </a:rPr>
              <a:t> lo que es </a:t>
            </a:r>
            <a:r>
              <a:rPr lang="en-US" dirty="0" err="1">
                <a:solidFill>
                  <a:srgbClr val="002D62"/>
                </a:solidFill>
              </a:rPr>
              <a:t>una</a:t>
            </a:r>
            <a:r>
              <a:rPr lang="en-US" dirty="0">
                <a:solidFill>
                  <a:srgbClr val="002D62"/>
                </a:solidFill>
              </a:rPr>
              <a:t> </a:t>
            </a:r>
            <a:r>
              <a:rPr lang="en-US" dirty="0" err="1">
                <a:solidFill>
                  <a:srgbClr val="002D62"/>
                </a:solidFill>
              </a:rPr>
              <a:t>Evaluación</a:t>
            </a:r>
            <a:r>
              <a:rPr lang="en-US" dirty="0">
                <a:solidFill>
                  <a:srgbClr val="002D62"/>
                </a:solidFill>
              </a:rPr>
              <a:t> Interna Durante la </a:t>
            </a:r>
            <a:r>
              <a:rPr lang="en-US" dirty="0" err="1">
                <a:solidFill>
                  <a:srgbClr val="002D62"/>
                </a:solidFill>
              </a:rPr>
              <a:t>Aplicación</a:t>
            </a:r>
            <a:r>
              <a:rPr lang="en-US" dirty="0">
                <a:solidFill>
                  <a:srgbClr val="002D62"/>
                </a:solidFill>
              </a:rPr>
              <a:t> de </a:t>
            </a:r>
            <a:r>
              <a:rPr lang="en-US" dirty="0" err="1">
                <a:solidFill>
                  <a:srgbClr val="002D62"/>
                </a:solidFill>
              </a:rPr>
              <a:t>Medidas</a:t>
            </a:r>
            <a:r>
              <a:rPr lang="en-US" dirty="0">
                <a:solidFill>
                  <a:srgbClr val="002D62"/>
                </a:solidFill>
              </a:rPr>
              <a:t> </a:t>
            </a:r>
            <a:endParaRPr lang="en-US" dirty="0">
              <a:solidFill>
                <a:srgbClr val="002D62"/>
              </a:solidFill>
              <a:highlight>
                <a:srgbClr val="FFFF00"/>
              </a:highlight>
            </a:endParaRPr>
          </a:p>
          <a:p>
            <a:pPr lvl="1">
              <a:buClr>
                <a:srgbClr val="006A71"/>
              </a:buClr>
            </a:pPr>
            <a:r>
              <a:rPr lang="en-US" dirty="0" err="1">
                <a:solidFill>
                  <a:srgbClr val="002D62"/>
                </a:solidFill>
              </a:rPr>
              <a:t>Describir</a:t>
            </a:r>
            <a:r>
              <a:rPr lang="en-US" dirty="0">
                <a:solidFill>
                  <a:srgbClr val="002D62"/>
                </a:solidFill>
              </a:rPr>
              <a:t> </a:t>
            </a:r>
            <a:r>
              <a:rPr lang="en-US" dirty="0" err="1">
                <a:solidFill>
                  <a:srgbClr val="002D62"/>
                </a:solidFill>
              </a:rPr>
              <a:t>su</a:t>
            </a:r>
            <a:r>
              <a:rPr lang="en-US" dirty="0">
                <a:solidFill>
                  <a:srgbClr val="002D62"/>
                </a:solidFill>
              </a:rPr>
              <a:t> </a:t>
            </a:r>
            <a:r>
              <a:rPr lang="en-US" dirty="0" err="1">
                <a:solidFill>
                  <a:srgbClr val="002D62"/>
                </a:solidFill>
              </a:rPr>
              <a:t>alcance</a:t>
            </a:r>
            <a:r>
              <a:rPr lang="en-US" dirty="0">
                <a:solidFill>
                  <a:srgbClr val="002D62"/>
                </a:solidFill>
              </a:rPr>
              <a:t> y </a:t>
            </a:r>
            <a:r>
              <a:rPr lang="en-US" dirty="0" err="1">
                <a:solidFill>
                  <a:srgbClr val="002D62"/>
                </a:solidFill>
              </a:rPr>
              <a:t>fases</a:t>
            </a:r>
            <a:endParaRPr lang="en-US" dirty="0">
              <a:solidFill>
                <a:srgbClr val="002D62"/>
              </a:solidFill>
            </a:endParaRPr>
          </a:p>
          <a:p>
            <a:pPr lvl="1">
              <a:buClr>
                <a:srgbClr val="006A71"/>
              </a:buClr>
            </a:pPr>
            <a:r>
              <a:rPr lang="en-US" dirty="0" err="1">
                <a:solidFill>
                  <a:srgbClr val="002D62"/>
                </a:solidFill>
              </a:rPr>
              <a:t>Definir</a:t>
            </a:r>
            <a:r>
              <a:rPr lang="en-US" dirty="0">
                <a:solidFill>
                  <a:srgbClr val="002D62"/>
                </a:solidFill>
              </a:rPr>
              <a:t> las </a:t>
            </a:r>
            <a:r>
              <a:rPr lang="en-US" dirty="0" err="1">
                <a:solidFill>
                  <a:srgbClr val="002D62"/>
                </a:solidFill>
              </a:rPr>
              <a:t>actividades</a:t>
            </a:r>
            <a:r>
              <a:rPr lang="en-US" dirty="0">
                <a:solidFill>
                  <a:srgbClr val="002D62"/>
                </a:solidFill>
              </a:rPr>
              <a:t> </a:t>
            </a:r>
            <a:r>
              <a:rPr lang="en-US" dirty="0" err="1">
                <a:solidFill>
                  <a:srgbClr val="002D62"/>
                </a:solidFill>
              </a:rPr>
              <a:t>esperadas</a:t>
            </a:r>
            <a:r>
              <a:rPr lang="en-US" dirty="0">
                <a:solidFill>
                  <a:srgbClr val="002D62"/>
                </a:solidFill>
              </a:rPr>
              <a:t> y </a:t>
            </a:r>
            <a:r>
              <a:rPr lang="en-US" dirty="0" err="1">
                <a:solidFill>
                  <a:srgbClr val="002D62"/>
                </a:solidFill>
              </a:rPr>
              <a:t>los</a:t>
            </a:r>
            <a:r>
              <a:rPr lang="en-US">
                <a:solidFill>
                  <a:srgbClr val="002D62"/>
                </a:solidFill>
              </a:rPr>
              <a:t> pasos</a:t>
            </a:r>
            <a:endParaRPr lang="en-US" dirty="0">
              <a:solidFill>
                <a:srgbClr val="002D62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463" y="5699343"/>
            <a:ext cx="2436246" cy="959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532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244" y="45720"/>
            <a:ext cx="12097512" cy="6766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002D62"/>
                </a:solidFill>
                <a:latin typeface="Georgia" panose="02040502050405020303" pitchFamily="18" charset="0"/>
              </a:rPr>
              <a:t>Evaluación</a:t>
            </a:r>
            <a:r>
              <a:rPr lang="en-US" dirty="0">
                <a:solidFill>
                  <a:srgbClr val="002D62"/>
                </a:solidFill>
                <a:latin typeface="Georgia" panose="02040502050405020303" pitchFamily="18" charset="0"/>
              </a:rPr>
              <a:t> Interna Durante la </a:t>
            </a:r>
            <a:r>
              <a:rPr lang="en-US" dirty="0" err="1">
                <a:solidFill>
                  <a:srgbClr val="002D62"/>
                </a:solidFill>
                <a:latin typeface="Georgia" panose="02040502050405020303" pitchFamily="18" charset="0"/>
              </a:rPr>
              <a:t>Aplicación</a:t>
            </a:r>
            <a:r>
              <a:rPr lang="en-US" dirty="0">
                <a:solidFill>
                  <a:srgbClr val="002D62"/>
                </a:solidFill>
                <a:latin typeface="Georgia" panose="02040502050405020303" pitchFamily="18" charset="0"/>
              </a:rPr>
              <a:t> de </a:t>
            </a:r>
            <a:r>
              <a:rPr lang="en-US" dirty="0" err="1">
                <a:solidFill>
                  <a:srgbClr val="002D62"/>
                </a:solidFill>
                <a:latin typeface="Georgia" panose="02040502050405020303" pitchFamily="18" charset="0"/>
              </a:rPr>
              <a:t>Medidas</a:t>
            </a:r>
            <a:endParaRPr lang="en-US" dirty="0">
              <a:solidFill>
                <a:srgbClr val="002D62"/>
              </a:solidFill>
              <a:latin typeface="Georgia" panose="02040502050405020303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Clr>
                <a:srgbClr val="006A71"/>
              </a:buClr>
            </a:pPr>
            <a:r>
              <a:rPr lang="en-US" dirty="0"/>
              <a:t>Una </a:t>
            </a:r>
            <a:r>
              <a:rPr lang="en-US" dirty="0" err="1"/>
              <a:t>Evaluación</a:t>
            </a:r>
            <a:r>
              <a:rPr lang="en-US" dirty="0"/>
              <a:t> Interna Durante la </a:t>
            </a:r>
            <a:r>
              <a:rPr lang="en-US" dirty="0" err="1"/>
              <a:t>Aplicación</a:t>
            </a:r>
            <a:r>
              <a:rPr lang="en-US" dirty="0"/>
              <a:t> de </a:t>
            </a:r>
            <a:r>
              <a:rPr lang="en-US" dirty="0" err="1"/>
              <a:t>Medidas</a:t>
            </a:r>
            <a:r>
              <a:rPr lang="en-US" dirty="0"/>
              <a:t> (IAR, </a:t>
            </a:r>
            <a:r>
              <a:rPr lang="en-US" dirty="0" err="1"/>
              <a:t>por</a:t>
            </a:r>
            <a:r>
              <a:rPr lang="en-US" dirty="0"/>
              <a:t> sus </a:t>
            </a:r>
            <a:r>
              <a:rPr lang="en-US" dirty="0" err="1"/>
              <a:t>siglas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inglés</a:t>
            </a:r>
            <a:r>
              <a:rPr lang="en-US" dirty="0"/>
              <a:t>) es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b="1" i="1" dirty="0" err="1"/>
              <a:t>revisión</a:t>
            </a:r>
            <a:r>
              <a:rPr lang="en-US" b="1" i="1" dirty="0"/>
              <a:t> </a:t>
            </a:r>
            <a:r>
              <a:rPr lang="en-US" b="1" i="1" dirty="0" err="1"/>
              <a:t>cualitativa</a:t>
            </a:r>
            <a:r>
              <a:rPr lang="en-US" b="1" i="1" dirty="0"/>
              <a:t> </a:t>
            </a:r>
            <a:r>
              <a:rPr lang="en-US" dirty="0" err="1"/>
              <a:t>liderada</a:t>
            </a:r>
            <a:r>
              <a:rPr lang="en-US" dirty="0"/>
              <a:t> a </a:t>
            </a:r>
            <a:r>
              <a:rPr lang="en-US" dirty="0" err="1"/>
              <a:t>nivel</a:t>
            </a:r>
            <a:r>
              <a:rPr lang="en-US" dirty="0"/>
              <a:t> </a:t>
            </a:r>
            <a:r>
              <a:rPr lang="en-US" dirty="0" err="1"/>
              <a:t>país</a:t>
            </a:r>
            <a:r>
              <a:rPr lang="en-US" dirty="0"/>
              <a:t> de las </a:t>
            </a:r>
            <a:r>
              <a:rPr lang="en-US" dirty="0" err="1"/>
              <a:t>acciones</a:t>
            </a:r>
            <a:r>
              <a:rPr lang="en-US" dirty="0"/>
              <a:t> </a:t>
            </a:r>
            <a:r>
              <a:rPr lang="en-US" dirty="0" err="1"/>
              <a:t>emprendidas</a:t>
            </a:r>
            <a:r>
              <a:rPr lang="en-US" dirty="0"/>
              <a:t> </a:t>
            </a:r>
            <a:r>
              <a:rPr lang="en-US" dirty="0" err="1"/>
              <a:t>durante</a:t>
            </a:r>
            <a:r>
              <a:rPr lang="en-US" dirty="0"/>
              <a:t> la </a:t>
            </a:r>
            <a:r>
              <a:rPr lang="en-US" dirty="0" err="1"/>
              <a:t>respuesta</a:t>
            </a:r>
            <a:r>
              <a:rPr lang="en-US" dirty="0"/>
              <a:t> a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b="1" i="1" dirty="0" err="1"/>
              <a:t>emergencia</a:t>
            </a:r>
            <a:r>
              <a:rPr lang="en-US" b="1" i="1" dirty="0"/>
              <a:t> </a:t>
            </a:r>
            <a:r>
              <a:rPr lang="en-US" b="1" i="1" dirty="0" err="1"/>
              <a:t>en</a:t>
            </a:r>
            <a:r>
              <a:rPr lang="en-US" b="1" i="1" dirty="0"/>
              <a:t> </a:t>
            </a:r>
            <a:r>
              <a:rPr lang="en-US" b="1" i="1" dirty="0" err="1"/>
              <a:t>curso</a:t>
            </a:r>
            <a:r>
              <a:rPr lang="en-US" b="1" i="1" dirty="0"/>
              <a:t> </a:t>
            </a:r>
            <a:r>
              <a:rPr lang="en-US" dirty="0"/>
              <a:t>(</a:t>
            </a:r>
            <a:r>
              <a:rPr lang="en-US" dirty="0" err="1"/>
              <a:t>p.ej</a:t>
            </a:r>
            <a:r>
              <a:rPr lang="en-US" dirty="0"/>
              <a:t>., COVID-19). </a:t>
            </a:r>
          </a:p>
          <a:p>
            <a:pPr>
              <a:buClr>
                <a:srgbClr val="006A71"/>
              </a:buClr>
            </a:pPr>
            <a:r>
              <a:rPr lang="en-US" dirty="0"/>
              <a:t>Se </a:t>
            </a:r>
            <a:r>
              <a:rPr lang="en-US" dirty="0" err="1"/>
              <a:t>realiza</a:t>
            </a:r>
            <a:r>
              <a:rPr lang="en-US" dirty="0"/>
              <a:t> a traves de la </a:t>
            </a:r>
            <a:r>
              <a:rPr lang="en-US" dirty="0" err="1"/>
              <a:t>discusión</a:t>
            </a:r>
            <a:r>
              <a:rPr lang="en-US" dirty="0"/>
              <a:t> </a:t>
            </a:r>
            <a:r>
              <a:rPr lang="en-US" dirty="0" err="1"/>
              <a:t>facilitada</a:t>
            </a:r>
            <a:r>
              <a:rPr lang="en-US" dirty="0"/>
              <a:t>, </a:t>
            </a:r>
            <a:r>
              <a:rPr lang="en-US" dirty="0" err="1"/>
              <a:t>permitiendo</a:t>
            </a:r>
            <a:r>
              <a:rPr lang="en-US" dirty="0"/>
              <a:t> que las </a:t>
            </a:r>
            <a:r>
              <a:rPr lang="en-US" dirty="0" err="1"/>
              <a:t>partes</a:t>
            </a:r>
            <a:r>
              <a:rPr lang="en-US" dirty="0"/>
              <a:t> </a:t>
            </a:r>
            <a:r>
              <a:rPr lang="en-US" dirty="0" err="1"/>
              <a:t>interesadas</a:t>
            </a:r>
            <a:r>
              <a:rPr lang="en-US" dirty="0"/>
              <a:t> de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respuesta</a:t>
            </a:r>
            <a:r>
              <a:rPr lang="en-US" dirty="0"/>
              <a:t>: </a:t>
            </a:r>
          </a:p>
          <a:p>
            <a:pPr lvl="1">
              <a:buClr>
                <a:srgbClr val="006A71"/>
              </a:buClr>
            </a:pPr>
            <a:r>
              <a:rPr lang="en-US" dirty="0" err="1"/>
              <a:t>Identifiquen</a:t>
            </a:r>
            <a:r>
              <a:rPr lang="en-US" dirty="0"/>
              <a:t> </a:t>
            </a:r>
            <a:r>
              <a:rPr lang="en-US" dirty="0" err="1"/>
              <a:t>brechas</a:t>
            </a:r>
            <a:r>
              <a:rPr lang="en-US" dirty="0"/>
              <a:t>, </a:t>
            </a:r>
            <a:r>
              <a:rPr lang="en-US" dirty="0" err="1"/>
              <a:t>aprendizajes</a:t>
            </a:r>
            <a:r>
              <a:rPr lang="en-US" dirty="0"/>
              <a:t> y </a:t>
            </a:r>
            <a:r>
              <a:rPr lang="en-US" dirty="0" err="1"/>
              <a:t>mejores</a:t>
            </a:r>
            <a:r>
              <a:rPr lang="en-US" dirty="0"/>
              <a:t> </a:t>
            </a:r>
            <a:r>
              <a:rPr lang="en-US" dirty="0" err="1"/>
              <a:t>prácticas</a:t>
            </a:r>
            <a:r>
              <a:rPr lang="en-US" dirty="0"/>
              <a:t>, para </a:t>
            </a:r>
            <a:r>
              <a:rPr lang="en-US" dirty="0" err="1"/>
              <a:t>así</a:t>
            </a:r>
            <a:r>
              <a:rPr lang="en-US" dirty="0"/>
              <a:t> </a:t>
            </a:r>
            <a:r>
              <a:rPr lang="en-US" dirty="0" err="1"/>
              <a:t>mejorar</a:t>
            </a:r>
            <a:r>
              <a:rPr lang="en-US" dirty="0"/>
              <a:t> un plan de </a:t>
            </a:r>
            <a:r>
              <a:rPr lang="en-US" dirty="0" err="1"/>
              <a:t>respuesta</a:t>
            </a:r>
            <a:r>
              <a:rPr lang="en-US" dirty="0"/>
              <a:t>. </a:t>
            </a:r>
          </a:p>
          <a:p>
            <a:pPr lvl="1">
              <a:buClr>
                <a:srgbClr val="006A71"/>
              </a:buClr>
            </a:pPr>
            <a:r>
              <a:rPr lang="en-US" dirty="0" err="1"/>
              <a:t>Propongan</a:t>
            </a:r>
            <a:r>
              <a:rPr lang="en-US" dirty="0"/>
              <a:t> </a:t>
            </a:r>
            <a:r>
              <a:rPr lang="en-US" dirty="0" err="1"/>
              <a:t>medidas</a:t>
            </a:r>
            <a:r>
              <a:rPr lang="en-US" dirty="0"/>
              <a:t> </a:t>
            </a:r>
            <a:r>
              <a:rPr lang="en-US" dirty="0" err="1"/>
              <a:t>correctivas</a:t>
            </a:r>
            <a:r>
              <a:rPr lang="en-US" dirty="0"/>
              <a:t> para </a:t>
            </a:r>
            <a:r>
              <a:rPr lang="en-US" dirty="0" err="1"/>
              <a:t>mejorar</a:t>
            </a:r>
            <a:r>
              <a:rPr lang="en-US" dirty="0"/>
              <a:t> y </a:t>
            </a:r>
            <a:r>
              <a:rPr lang="en-US" dirty="0" err="1"/>
              <a:t>fortalecer</a:t>
            </a:r>
            <a:r>
              <a:rPr lang="en-US" dirty="0"/>
              <a:t> la </a:t>
            </a:r>
            <a:r>
              <a:rPr lang="en-US" dirty="0" err="1"/>
              <a:t>respuesta</a:t>
            </a:r>
            <a:r>
              <a:rPr lang="en-US" dirty="0"/>
              <a:t> continua. </a:t>
            </a:r>
          </a:p>
          <a:p>
            <a:pPr lvl="1">
              <a:buClr>
                <a:srgbClr val="006A71"/>
              </a:buClr>
            </a:pPr>
            <a:r>
              <a:rPr lang="en-US" dirty="0" err="1"/>
              <a:t>Contribuyan</a:t>
            </a:r>
            <a:r>
              <a:rPr lang="en-US" dirty="0"/>
              <a:t> a </a:t>
            </a:r>
            <a:r>
              <a:rPr lang="en-US" dirty="0" err="1"/>
              <a:t>mejorar</a:t>
            </a:r>
            <a:r>
              <a:rPr lang="en-US" dirty="0"/>
              <a:t> la gestion de </a:t>
            </a:r>
            <a:r>
              <a:rPr lang="en-US" dirty="0" err="1"/>
              <a:t>emergencias</a:t>
            </a:r>
            <a:r>
              <a:rPr lang="en-US" dirty="0"/>
              <a:t> de </a:t>
            </a:r>
            <a:r>
              <a:rPr lang="en-US" dirty="0" err="1"/>
              <a:t>salud</a:t>
            </a:r>
            <a:r>
              <a:rPr lang="en-US" dirty="0"/>
              <a:t> </a:t>
            </a:r>
            <a:r>
              <a:rPr lang="en-US" dirty="0" err="1"/>
              <a:t>concurrentes</a:t>
            </a:r>
            <a:r>
              <a:rPr lang="en-US" dirty="0"/>
              <a:t>.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463" y="5699343"/>
            <a:ext cx="2436246" cy="959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13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244" y="45720"/>
            <a:ext cx="12097512" cy="6766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002D62"/>
                </a:solidFill>
                <a:latin typeface="Georgia" panose="02040502050405020303" pitchFamily="18" charset="0"/>
              </a:rPr>
              <a:t>Alcance</a:t>
            </a:r>
            <a:endParaRPr lang="en-US" dirty="0">
              <a:solidFill>
                <a:srgbClr val="002D62"/>
              </a:solidFill>
              <a:latin typeface="Georgia" panose="02040502050405020303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006A71"/>
              </a:buClr>
            </a:pPr>
            <a:r>
              <a:rPr lang="en-US" dirty="0"/>
              <a:t>Antes de </a:t>
            </a:r>
            <a:r>
              <a:rPr lang="en-US" dirty="0" err="1"/>
              <a:t>comenzar</a:t>
            </a:r>
            <a:r>
              <a:rPr lang="en-US" dirty="0"/>
              <a:t> la IAR, la </a:t>
            </a:r>
            <a:r>
              <a:rPr lang="en-US" dirty="0" err="1"/>
              <a:t>autoridad</a:t>
            </a:r>
            <a:r>
              <a:rPr lang="en-US" dirty="0"/>
              <a:t> que </a:t>
            </a:r>
            <a:r>
              <a:rPr lang="en-US" dirty="0" err="1"/>
              <a:t>solicita</a:t>
            </a:r>
            <a:r>
              <a:rPr lang="en-US" dirty="0"/>
              <a:t> la IAR </a:t>
            </a:r>
            <a:r>
              <a:rPr lang="en-US" dirty="0" err="1"/>
              <a:t>debe</a:t>
            </a:r>
            <a:r>
              <a:rPr lang="en-US" dirty="0"/>
              <a:t> </a:t>
            </a:r>
            <a:r>
              <a:rPr lang="en-US" dirty="0" err="1"/>
              <a:t>definir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alcance</a:t>
            </a:r>
            <a:r>
              <a:rPr lang="en-US" dirty="0"/>
              <a:t>, para </a:t>
            </a:r>
            <a:r>
              <a:rPr lang="en-US" dirty="0" err="1"/>
              <a:t>facilitar</a:t>
            </a:r>
            <a:r>
              <a:rPr lang="en-US" dirty="0"/>
              <a:t> </a:t>
            </a:r>
            <a:r>
              <a:rPr lang="en-US" dirty="0" err="1"/>
              <a:t>el</a:t>
            </a:r>
            <a:r>
              <a:rPr lang="en-US" dirty="0"/>
              <a:t> </a:t>
            </a:r>
            <a:r>
              <a:rPr lang="en-US" dirty="0" err="1"/>
              <a:t>proceso</a:t>
            </a:r>
            <a:r>
              <a:rPr lang="en-US" dirty="0"/>
              <a:t>. </a:t>
            </a:r>
          </a:p>
          <a:p>
            <a:pPr>
              <a:buClr>
                <a:srgbClr val="006A71"/>
              </a:buClr>
            </a:pPr>
            <a:r>
              <a:rPr lang="en-US" dirty="0" err="1"/>
              <a:t>Además</a:t>
            </a:r>
            <a:r>
              <a:rPr lang="en-US" dirty="0"/>
              <a:t> </a:t>
            </a:r>
            <a:r>
              <a:rPr lang="en-US" dirty="0" err="1"/>
              <a:t>debe</a:t>
            </a:r>
            <a:r>
              <a:rPr lang="en-US" dirty="0"/>
              <a:t> </a:t>
            </a:r>
            <a:r>
              <a:rPr lang="en-US" dirty="0" err="1"/>
              <a:t>definir</a:t>
            </a:r>
            <a:r>
              <a:rPr lang="en-US" dirty="0"/>
              <a:t>:</a:t>
            </a:r>
          </a:p>
          <a:p>
            <a:pPr lvl="1">
              <a:buClr>
                <a:srgbClr val="006A71"/>
              </a:buClr>
            </a:pPr>
            <a:r>
              <a:rPr lang="en-US" sz="2500" dirty="0"/>
              <a:t>El </a:t>
            </a:r>
            <a:r>
              <a:rPr lang="en-US" sz="2500" dirty="0" err="1"/>
              <a:t>periodo</a:t>
            </a:r>
            <a:r>
              <a:rPr lang="en-US" sz="2500" dirty="0"/>
              <a:t> que </a:t>
            </a:r>
            <a:r>
              <a:rPr lang="en-US" sz="2500" dirty="0" err="1"/>
              <a:t>será</a:t>
            </a:r>
            <a:r>
              <a:rPr lang="en-US" sz="2500" dirty="0"/>
              <a:t> </a:t>
            </a:r>
            <a:r>
              <a:rPr lang="en-US" sz="2500" dirty="0" err="1"/>
              <a:t>examinado</a:t>
            </a:r>
            <a:r>
              <a:rPr lang="en-US" sz="2500" dirty="0"/>
              <a:t> 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Los </a:t>
            </a:r>
            <a:r>
              <a:rPr lang="en-US" dirty="0" err="1"/>
              <a:t>pilares</a:t>
            </a:r>
            <a:r>
              <a:rPr lang="en-US" dirty="0"/>
              <a:t> de </a:t>
            </a:r>
            <a:r>
              <a:rPr lang="en-US" dirty="0" err="1"/>
              <a:t>respuestas</a:t>
            </a:r>
            <a:r>
              <a:rPr lang="en-US" dirty="0"/>
              <a:t> que </a:t>
            </a:r>
            <a:r>
              <a:rPr lang="en-US" dirty="0" err="1"/>
              <a:t>serán</a:t>
            </a:r>
            <a:r>
              <a:rPr lang="en-US" dirty="0"/>
              <a:t> </a:t>
            </a:r>
            <a:r>
              <a:rPr lang="en-US" dirty="0" err="1"/>
              <a:t>revisados</a:t>
            </a:r>
            <a:endParaRPr lang="en-US" sz="2500" dirty="0"/>
          </a:p>
          <a:p>
            <a:pPr lvl="1">
              <a:buClr>
                <a:srgbClr val="006A71"/>
              </a:buClr>
            </a:pPr>
            <a:r>
              <a:rPr lang="en-US" dirty="0"/>
              <a:t>El </a:t>
            </a:r>
            <a:r>
              <a:rPr lang="en-US" dirty="0" err="1"/>
              <a:t>número</a:t>
            </a:r>
            <a:r>
              <a:rPr lang="en-US" dirty="0"/>
              <a:t> y </a:t>
            </a:r>
            <a:r>
              <a:rPr lang="en-US" dirty="0" err="1"/>
              <a:t>los</a:t>
            </a:r>
            <a:r>
              <a:rPr lang="en-US" dirty="0"/>
              <a:t> </a:t>
            </a:r>
            <a:r>
              <a:rPr lang="en-US" dirty="0" err="1"/>
              <a:t>perfiles</a:t>
            </a:r>
            <a:r>
              <a:rPr lang="en-US" dirty="0"/>
              <a:t> de </a:t>
            </a:r>
            <a:r>
              <a:rPr lang="en-US" dirty="0" err="1"/>
              <a:t>los</a:t>
            </a:r>
            <a:r>
              <a:rPr lang="en-US" dirty="0"/>
              <a:t>(as) </a:t>
            </a:r>
            <a:r>
              <a:rPr lang="en-US" dirty="0" err="1"/>
              <a:t>participantes</a:t>
            </a:r>
            <a:endParaRPr lang="en-US" sz="2500" dirty="0"/>
          </a:p>
          <a:p>
            <a:pPr lvl="1">
              <a:buClr>
                <a:srgbClr val="006A71"/>
              </a:buClr>
            </a:pPr>
            <a:r>
              <a:rPr lang="en-US" sz="2500" dirty="0"/>
              <a:t>La </a:t>
            </a:r>
            <a:r>
              <a:rPr lang="en-US" sz="2500" dirty="0" err="1"/>
              <a:t>duración</a:t>
            </a:r>
            <a:r>
              <a:rPr lang="en-US" sz="2500" dirty="0"/>
              <a:t> de la </a:t>
            </a:r>
            <a:r>
              <a:rPr lang="en-US" sz="2500" dirty="0" err="1"/>
              <a:t>revisión</a:t>
            </a:r>
            <a:r>
              <a:rPr lang="en-US" sz="2500" dirty="0"/>
              <a:t> y </a:t>
            </a:r>
            <a:r>
              <a:rPr lang="en-US" sz="2500" dirty="0" err="1"/>
              <a:t>su</a:t>
            </a:r>
            <a:r>
              <a:rPr lang="en-US" sz="2500" dirty="0"/>
              <a:t> </a:t>
            </a:r>
            <a:r>
              <a:rPr lang="en-US" sz="2500" dirty="0" err="1"/>
              <a:t>formato</a:t>
            </a:r>
            <a:endParaRPr lang="en-US" sz="2500" dirty="0"/>
          </a:p>
          <a:p>
            <a:pPr lvl="1">
              <a:buClr>
                <a:srgbClr val="006A71"/>
              </a:buClr>
            </a:pPr>
            <a:r>
              <a:rPr lang="en-US" sz="2500" dirty="0"/>
              <a:t>Las </a:t>
            </a:r>
            <a:r>
              <a:rPr lang="en-US" sz="2500" dirty="0" err="1"/>
              <a:t>preguntas</a:t>
            </a:r>
            <a:r>
              <a:rPr lang="en-US" sz="2500" dirty="0"/>
              <a:t> </a:t>
            </a:r>
            <a:r>
              <a:rPr lang="en-US" sz="2500" dirty="0" err="1"/>
              <a:t>detonantes</a:t>
            </a:r>
            <a:r>
              <a:rPr lang="en-US" sz="2500" dirty="0"/>
              <a:t> que </a:t>
            </a:r>
            <a:r>
              <a:rPr lang="en-US" sz="2500" dirty="0" err="1"/>
              <a:t>serán</a:t>
            </a:r>
            <a:r>
              <a:rPr lang="en-US" sz="2500" dirty="0"/>
              <a:t> </a:t>
            </a:r>
            <a:r>
              <a:rPr lang="en-US" sz="2500" dirty="0" err="1"/>
              <a:t>empleadas</a:t>
            </a:r>
            <a:r>
              <a:rPr lang="en-US" sz="2500" dirty="0"/>
              <a:t>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463" y="5699343"/>
            <a:ext cx="2436246" cy="959948"/>
          </a:xfrm>
          <a:prstGeom prst="rect">
            <a:avLst/>
          </a:prstGeom>
        </p:spPr>
      </p:pic>
      <p:pic>
        <p:nvPicPr>
          <p:cNvPr id="7" name="Picture 6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5C773FAB-64B6-45CF-85EE-017C3273DEF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23" t="24576" r="18954" b="12499"/>
          <a:stretch/>
        </p:blipFill>
        <p:spPr>
          <a:xfrm>
            <a:off x="8119068" y="2207173"/>
            <a:ext cx="3386295" cy="342470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10639E1-4141-4105-8405-BF3D6850F1C7}"/>
              </a:ext>
            </a:extLst>
          </p:cNvPr>
          <p:cNvSpPr txBox="1"/>
          <p:nvPr/>
        </p:nvSpPr>
        <p:spPr>
          <a:xfrm flipH="1">
            <a:off x="9737828" y="5379740"/>
            <a:ext cx="1569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OMS, 2020</a:t>
            </a:r>
          </a:p>
        </p:txBody>
      </p:sp>
    </p:spTree>
    <p:extLst>
      <p:ext uri="{BB962C8B-B14F-4D97-AF65-F5344CB8AC3E}">
        <p14:creationId xmlns:p14="http://schemas.microsoft.com/office/powerpoint/2010/main" val="1523820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244" y="45720"/>
            <a:ext cx="12097512" cy="6766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D62"/>
                </a:solidFill>
                <a:latin typeface="Georgia" panose="02040502050405020303" pitchFamily="18" charset="0"/>
              </a:rPr>
              <a:t>Las </a:t>
            </a:r>
            <a:r>
              <a:rPr lang="en-US" dirty="0" err="1">
                <a:solidFill>
                  <a:srgbClr val="002D62"/>
                </a:solidFill>
                <a:latin typeface="Georgia" panose="02040502050405020303" pitchFamily="18" charset="0"/>
              </a:rPr>
              <a:t>fases</a:t>
            </a:r>
            <a:r>
              <a:rPr lang="en-US" dirty="0">
                <a:solidFill>
                  <a:srgbClr val="002D62"/>
                </a:solidFill>
                <a:latin typeface="Georgia" panose="02040502050405020303" pitchFamily="18" charset="0"/>
              </a:rPr>
              <a:t> de la IAR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930315" y="1484500"/>
            <a:ext cx="5261685" cy="4351338"/>
          </a:xfrm>
        </p:spPr>
        <p:txBody>
          <a:bodyPr>
            <a:normAutofit lnSpcReduction="10000"/>
          </a:bodyPr>
          <a:lstStyle/>
          <a:p>
            <a:pPr>
              <a:buClr>
                <a:srgbClr val="006A71"/>
              </a:buClr>
            </a:pPr>
            <a:r>
              <a:rPr lang="en-US" dirty="0">
                <a:solidFill>
                  <a:srgbClr val="2D2D2D"/>
                </a:solidFill>
              </a:rPr>
              <a:t>Una IAR </a:t>
            </a:r>
            <a:r>
              <a:rPr lang="en-US" dirty="0" err="1">
                <a:solidFill>
                  <a:srgbClr val="2D2D2D"/>
                </a:solidFill>
              </a:rPr>
              <a:t>debe</a:t>
            </a:r>
            <a:r>
              <a:rPr lang="en-US" dirty="0">
                <a:solidFill>
                  <a:srgbClr val="2D2D2D"/>
                </a:solidFill>
              </a:rPr>
              <a:t> pasar </a:t>
            </a:r>
            <a:r>
              <a:rPr lang="en-US" dirty="0" err="1">
                <a:solidFill>
                  <a:srgbClr val="2D2D2D"/>
                </a:solidFill>
              </a:rPr>
              <a:t>por</a:t>
            </a:r>
            <a:r>
              <a:rPr lang="en-US" dirty="0">
                <a:solidFill>
                  <a:srgbClr val="2D2D2D"/>
                </a:solidFill>
              </a:rPr>
              <a:t> </a:t>
            </a:r>
            <a:r>
              <a:rPr lang="en-US" dirty="0" err="1">
                <a:solidFill>
                  <a:srgbClr val="2D2D2D"/>
                </a:solidFill>
              </a:rPr>
              <a:t>distintas</a:t>
            </a:r>
            <a:r>
              <a:rPr lang="en-US" dirty="0">
                <a:solidFill>
                  <a:srgbClr val="2D2D2D"/>
                </a:solidFill>
              </a:rPr>
              <a:t> </a:t>
            </a:r>
            <a:r>
              <a:rPr lang="en-US" dirty="0" err="1">
                <a:solidFill>
                  <a:srgbClr val="2D2D2D"/>
                </a:solidFill>
              </a:rPr>
              <a:t>fases</a:t>
            </a:r>
            <a:r>
              <a:rPr lang="en-US" dirty="0">
                <a:solidFill>
                  <a:srgbClr val="2D2D2D"/>
                </a:solidFill>
              </a:rPr>
              <a:t>, para </a:t>
            </a:r>
            <a:r>
              <a:rPr lang="en-US" dirty="0" err="1">
                <a:solidFill>
                  <a:srgbClr val="2D2D2D"/>
                </a:solidFill>
              </a:rPr>
              <a:t>asegurar</a:t>
            </a:r>
            <a:r>
              <a:rPr lang="en-US" dirty="0">
                <a:solidFill>
                  <a:srgbClr val="2D2D2D"/>
                </a:solidFill>
              </a:rPr>
              <a:t> </a:t>
            </a:r>
            <a:r>
              <a:rPr lang="en-US" dirty="0" err="1">
                <a:solidFill>
                  <a:srgbClr val="2D2D2D"/>
                </a:solidFill>
              </a:rPr>
              <a:t>su</a:t>
            </a:r>
            <a:r>
              <a:rPr lang="en-US" dirty="0">
                <a:solidFill>
                  <a:srgbClr val="2D2D2D"/>
                </a:solidFill>
              </a:rPr>
              <a:t> </a:t>
            </a:r>
            <a:r>
              <a:rPr lang="en-US" dirty="0" err="1">
                <a:solidFill>
                  <a:srgbClr val="2D2D2D"/>
                </a:solidFill>
              </a:rPr>
              <a:t>realización</a:t>
            </a:r>
            <a:r>
              <a:rPr lang="en-US" dirty="0">
                <a:solidFill>
                  <a:srgbClr val="2D2D2D"/>
                </a:solidFill>
              </a:rPr>
              <a:t> </a:t>
            </a:r>
            <a:r>
              <a:rPr lang="en-US" dirty="0" err="1">
                <a:solidFill>
                  <a:srgbClr val="2D2D2D"/>
                </a:solidFill>
              </a:rPr>
              <a:t>existosa</a:t>
            </a:r>
            <a:r>
              <a:rPr lang="en-US" dirty="0">
                <a:solidFill>
                  <a:srgbClr val="2D2D2D"/>
                </a:solidFill>
              </a:rPr>
              <a:t>. </a:t>
            </a:r>
          </a:p>
          <a:p>
            <a:pPr>
              <a:buClr>
                <a:srgbClr val="006A71"/>
              </a:buClr>
            </a:pPr>
            <a:r>
              <a:rPr lang="en-US" dirty="0" err="1">
                <a:solidFill>
                  <a:srgbClr val="2D2D2D"/>
                </a:solidFill>
              </a:rPr>
              <a:t>Dentro</a:t>
            </a:r>
            <a:r>
              <a:rPr lang="en-US" dirty="0">
                <a:solidFill>
                  <a:srgbClr val="2D2D2D"/>
                </a:solidFill>
              </a:rPr>
              <a:t> de </a:t>
            </a:r>
            <a:r>
              <a:rPr lang="en-US" dirty="0" err="1">
                <a:solidFill>
                  <a:srgbClr val="2D2D2D"/>
                </a:solidFill>
              </a:rPr>
              <a:t>cada</a:t>
            </a:r>
            <a:r>
              <a:rPr lang="en-US" dirty="0">
                <a:solidFill>
                  <a:srgbClr val="2D2D2D"/>
                </a:solidFill>
              </a:rPr>
              <a:t> </a:t>
            </a:r>
            <a:r>
              <a:rPr lang="en-US" dirty="0" err="1">
                <a:solidFill>
                  <a:srgbClr val="2D2D2D"/>
                </a:solidFill>
              </a:rPr>
              <a:t>fase</a:t>
            </a:r>
            <a:r>
              <a:rPr lang="en-US" dirty="0">
                <a:solidFill>
                  <a:srgbClr val="2D2D2D"/>
                </a:solidFill>
              </a:rPr>
              <a:t>, hay </a:t>
            </a:r>
            <a:r>
              <a:rPr lang="en-US" dirty="0" err="1">
                <a:solidFill>
                  <a:srgbClr val="2D2D2D"/>
                </a:solidFill>
              </a:rPr>
              <a:t>categorías</a:t>
            </a:r>
            <a:r>
              <a:rPr lang="en-US" dirty="0">
                <a:solidFill>
                  <a:srgbClr val="2D2D2D"/>
                </a:solidFill>
              </a:rPr>
              <a:t> con </a:t>
            </a:r>
            <a:r>
              <a:rPr lang="en-US" dirty="0" err="1">
                <a:solidFill>
                  <a:srgbClr val="2D2D2D"/>
                </a:solidFill>
              </a:rPr>
              <a:t>actividades</a:t>
            </a:r>
            <a:r>
              <a:rPr lang="en-US" dirty="0">
                <a:solidFill>
                  <a:srgbClr val="2D2D2D"/>
                </a:solidFill>
              </a:rPr>
              <a:t> </a:t>
            </a:r>
            <a:r>
              <a:rPr lang="en-US" dirty="0" err="1">
                <a:solidFill>
                  <a:srgbClr val="2D2D2D"/>
                </a:solidFill>
              </a:rPr>
              <a:t>específicas</a:t>
            </a:r>
            <a:r>
              <a:rPr lang="en-US" dirty="0">
                <a:solidFill>
                  <a:srgbClr val="2D2D2D"/>
                </a:solidFill>
              </a:rPr>
              <a:t> que </a:t>
            </a:r>
            <a:r>
              <a:rPr lang="en-US" dirty="0" err="1">
                <a:solidFill>
                  <a:srgbClr val="2D2D2D"/>
                </a:solidFill>
              </a:rPr>
              <a:t>deben</a:t>
            </a:r>
            <a:r>
              <a:rPr lang="en-US" dirty="0">
                <a:solidFill>
                  <a:srgbClr val="2D2D2D"/>
                </a:solidFill>
              </a:rPr>
              <a:t> ser </a:t>
            </a:r>
            <a:r>
              <a:rPr lang="en-US" dirty="0" err="1">
                <a:solidFill>
                  <a:srgbClr val="2D2D2D"/>
                </a:solidFill>
              </a:rPr>
              <a:t>completadas</a:t>
            </a:r>
            <a:r>
              <a:rPr lang="en-US" dirty="0">
                <a:solidFill>
                  <a:srgbClr val="2D2D2D"/>
                </a:solidFill>
              </a:rPr>
              <a:t>.  </a:t>
            </a:r>
          </a:p>
          <a:p>
            <a:pPr lvl="1">
              <a:buClr>
                <a:srgbClr val="006A71"/>
              </a:buClr>
            </a:pPr>
            <a:r>
              <a:rPr lang="en-US" sz="2500" dirty="0">
                <a:solidFill>
                  <a:srgbClr val="2D2D2D"/>
                </a:solidFill>
              </a:rPr>
              <a:t>Antes de la IAR: </a:t>
            </a:r>
            <a:r>
              <a:rPr lang="en-US" sz="2500" dirty="0" err="1">
                <a:solidFill>
                  <a:srgbClr val="2D2D2D"/>
                </a:solidFill>
              </a:rPr>
              <a:t>diseñar</a:t>
            </a:r>
            <a:r>
              <a:rPr lang="en-US" sz="2500" dirty="0">
                <a:solidFill>
                  <a:srgbClr val="2D2D2D"/>
                </a:solidFill>
              </a:rPr>
              <a:t> y </a:t>
            </a:r>
            <a:r>
              <a:rPr lang="en-US" sz="2500" dirty="0" err="1">
                <a:solidFill>
                  <a:srgbClr val="2D2D2D"/>
                </a:solidFill>
              </a:rPr>
              <a:t>preparar</a:t>
            </a:r>
            <a:endParaRPr lang="en-US" sz="2500" dirty="0">
              <a:solidFill>
                <a:srgbClr val="2D2D2D"/>
              </a:solidFill>
            </a:endParaRPr>
          </a:p>
          <a:p>
            <a:pPr lvl="1">
              <a:buClr>
                <a:srgbClr val="006A71"/>
              </a:buClr>
            </a:pPr>
            <a:r>
              <a:rPr lang="en-US" sz="2500" dirty="0">
                <a:solidFill>
                  <a:srgbClr val="2D2D2D"/>
                </a:solidFill>
              </a:rPr>
              <a:t>Durante la IAR: </a:t>
            </a:r>
            <a:r>
              <a:rPr lang="en-US" sz="2500" dirty="0" err="1">
                <a:solidFill>
                  <a:srgbClr val="2D2D2D"/>
                </a:solidFill>
              </a:rPr>
              <a:t>dirigir</a:t>
            </a:r>
            <a:endParaRPr lang="en-US" sz="2500" dirty="0">
              <a:solidFill>
                <a:srgbClr val="2D2D2D"/>
              </a:solidFill>
            </a:endParaRPr>
          </a:p>
          <a:p>
            <a:pPr lvl="1">
              <a:buClr>
                <a:srgbClr val="006A71"/>
              </a:buClr>
            </a:pPr>
            <a:r>
              <a:rPr lang="en-US" sz="2500" dirty="0" err="1">
                <a:solidFill>
                  <a:srgbClr val="2D2D2D"/>
                </a:solidFill>
              </a:rPr>
              <a:t>Después</a:t>
            </a:r>
            <a:r>
              <a:rPr lang="en-US" sz="2500" dirty="0">
                <a:solidFill>
                  <a:srgbClr val="2D2D2D"/>
                </a:solidFill>
              </a:rPr>
              <a:t> de la IAR: </a:t>
            </a:r>
            <a:r>
              <a:rPr lang="en-US" sz="2500" dirty="0" err="1">
                <a:solidFill>
                  <a:srgbClr val="2D2D2D"/>
                </a:solidFill>
              </a:rPr>
              <a:t>resultados</a:t>
            </a:r>
            <a:r>
              <a:rPr lang="en-US" sz="2500" dirty="0">
                <a:solidFill>
                  <a:srgbClr val="2D2D2D"/>
                </a:solidFill>
              </a:rPr>
              <a:t> y </a:t>
            </a:r>
            <a:r>
              <a:rPr lang="en-US" sz="2500" dirty="0" err="1">
                <a:solidFill>
                  <a:srgbClr val="2D2D2D"/>
                </a:solidFill>
              </a:rPr>
              <a:t>seguimiento</a:t>
            </a:r>
            <a:endParaRPr lang="en-US" sz="2500" dirty="0">
              <a:solidFill>
                <a:srgbClr val="2D2D2D"/>
              </a:solidFill>
            </a:endParaRPr>
          </a:p>
          <a:p>
            <a:pPr marL="457200" lvl="1" indent="0">
              <a:buClr>
                <a:srgbClr val="006A71"/>
              </a:buClr>
              <a:buNone/>
            </a:pPr>
            <a:endParaRPr lang="en-US" sz="25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463" y="5699343"/>
            <a:ext cx="2436246" cy="959948"/>
          </a:xfrm>
          <a:prstGeom prst="rect">
            <a:avLst/>
          </a:prstGeom>
        </p:spPr>
      </p:pic>
      <p:pic>
        <p:nvPicPr>
          <p:cNvPr id="9" name="Picture 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83ACFDC-7A4F-4A32-AA48-362A9AD1E89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36" t="35031" r="11275" b="14510"/>
          <a:stretch/>
        </p:blipFill>
        <p:spPr>
          <a:xfrm>
            <a:off x="47244" y="1484500"/>
            <a:ext cx="6962140" cy="4351337"/>
          </a:xfrm>
          <a:prstGeom prst="rect">
            <a:avLst/>
          </a:prstGeom>
          <a:noFill/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0938417-51A4-486B-BDD1-4864EA11B2D8}"/>
              </a:ext>
            </a:extLst>
          </p:cNvPr>
          <p:cNvSpPr txBox="1"/>
          <p:nvPr/>
        </p:nvSpPr>
        <p:spPr>
          <a:xfrm flipH="1">
            <a:off x="47244" y="5806064"/>
            <a:ext cx="1569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OMS, 2020</a:t>
            </a:r>
          </a:p>
        </p:txBody>
      </p:sp>
    </p:spTree>
    <p:extLst>
      <p:ext uri="{BB962C8B-B14F-4D97-AF65-F5344CB8AC3E}">
        <p14:creationId xmlns:p14="http://schemas.microsoft.com/office/powerpoint/2010/main" val="35124116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7080738"/>
          </a:xfrm>
          <a:prstGeom prst="rect">
            <a:avLst/>
          </a:prstGeom>
          <a:solidFill>
            <a:srgbClr val="002D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6" t="4745" r="53783" b="4560"/>
          <a:stretch/>
        </p:blipFill>
        <p:spPr>
          <a:xfrm>
            <a:off x="9676" y="0"/>
            <a:ext cx="4412012" cy="7084159"/>
          </a:xfrm>
          <a:prstGeom prst="rect">
            <a:avLst/>
          </a:prstGeom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4243559" y="1350859"/>
            <a:ext cx="784552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Georgia" panose="02040502050405020303" pitchFamily="18" charset="0"/>
              </a:rPr>
              <a:t>Reseña</a:t>
            </a:r>
            <a:r>
              <a:rPr lang="en-US" sz="4400" dirty="0">
                <a:solidFill>
                  <a:schemeClr val="bg1"/>
                </a:solidFill>
                <a:latin typeface="Georgia" panose="02040502050405020303" pitchFamily="18" charset="0"/>
              </a:rPr>
              <a:t> de la </a:t>
            </a:r>
            <a:r>
              <a:rPr lang="en-US" sz="4400" dirty="0" err="1">
                <a:solidFill>
                  <a:schemeClr val="bg1"/>
                </a:solidFill>
                <a:latin typeface="Georgia" panose="02040502050405020303" pitchFamily="18" charset="0"/>
              </a:rPr>
              <a:t>Evaluación</a:t>
            </a:r>
            <a:r>
              <a:rPr lang="en-US" sz="4400" dirty="0">
                <a:solidFill>
                  <a:schemeClr val="bg1"/>
                </a:solidFill>
                <a:latin typeface="Georgia" panose="02040502050405020303" pitchFamily="18" charset="0"/>
              </a:rPr>
              <a:t> Interna Durante la </a:t>
            </a:r>
            <a:r>
              <a:rPr lang="en-US" sz="4400" dirty="0" err="1">
                <a:solidFill>
                  <a:schemeClr val="bg1"/>
                </a:solidFill>
                <a:latin typeface="Georgia" panose="02040502050405020303" pitchFamily="18" charset="0"/>
              </a:rPr>
              <a:t>Aplicación</a:t>
            </a:r>
            <a:r>
              <a:rPr lang="en-US" sz="4400" dirty="0">
                <a:solidFill>
                  <a:schemeClr val="bg1"/>
                </a:solidFill>
                <a:latin typeface="Georgia" panose="02040502050405020303" pitchFamily="18" charset="0"/>
              </a:rPr>
              <a:t> de </a:t>
            </a:r>
            <a:r>
              <a:rPr lang="en-US" sz="4400" dirty="0" err="1">
                <a:solidFill>
                  <a:schemeClr val="bg1"/>
                </a:solidFill>
                <a:latin typeface="Georgia" panose="02040502050405020303" pitchFamily="18" charset="0"/>
              </a:rPr>
              <a:t>Medidas</a:t>
            </a:r>
            <a:r>
              <a:rPr lang="en-US" sz="4400" dirty="0">
                <a:solidFill>
                  <a:schemeClr val="bg1"/>
                </a:solidFill>
                <a:latin typeface="Georgia" panose="02040502050405020303" pitchFamily="18" charset="0"/>
              </a:rPr>
              <a:t>:</a:t>
            </a:r>
          </a:p>
          <a:p>
            <a:r>
              <a:rPr lang="en-US" sz="4400" dirty="0">
                <a:solidFill>
                  <a:schemeClr val="bg1"/>
                </a:solidFill>
                <a:latin typeface="Georgia" panose="02040502050405020303" pitchFamily="18" charset="0"/>
              </a:rPr>
              <a:t>COVID-19</a:t>
            </a:r>
          </a:p>
        </p:txBody>
      </p:sp>
    </p:spTree>
    <p:extLst>
      <p:ext uri="{BB962C8B-B14F-4D97-AF65-F5344CB8AC3E}">
        <p14:creationId xmlns:p14="http://schemas.microsoft.com/office/powerpoint/2010/main" val="20281866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244" y="45720"/>
            <a:ext cx="12097512" cy="6766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>
                <a:solidFill>
                  <a:srgbClr val="002D62"/>
                </a:solidFill>
                <a:latin typeface="Georgia" panose="02040502050405020303" pitchFamily="18" charset="0"/>
              </a:rPr>
              <a:t>Reseña</a:t>
            </a:r>
            <a:r>
              <a:rPr lang="en-US" dirty="0">
                <a:solidFill>
                  <a:srgbClr val="002D62"/>
                </a:solidFill>
                <a:latin typeface="Georgia" panose="02040502050405020303" pitchFamily="18" charset="0"/>
              </a:rPr>
              <a:t> de la </a:t>
            </a:r>
            <a:r>
              <a:rPr lang="en-US" dirty="0" err="1">
                <a:solidFill>
                  <a:srgbClr val="002D62"/>
                </a:solidFill>
                <a:latin typeface="Georgia" panose="02040502050405020303" pitchFamily="18" charset="0"/>
              </a:rPr>
              <a:t>Evaluación</a:t>
            </a:r>
            <a:r>
              <a:rPr lang="en-US" dirty="0">
                <a:solidFill>
                  <a:srgbClr val="002D62"/>
                </a:solidFill>
                <a:latin typeface="Georgia" panose="02040502050405020303" pitchFamily="18" charset="0"/>
              </a:rPr>
              <a:t> Interna Durante la </a:t>
            </a:r>
            <a:r>
              <a:rPr lang="en-US" dirty="0" err="1">
                <a:solidFill>
                  <a:srgbClr val="002D62"/>
                </a:solidFill>
                <a:latin typeface="Georgia" panose="02040502050405020303" pitchFamily="18" charset="0"/>
              </a:rPr>
              <a:t>Aplicación</a:t>
            </a:r>
            <a:r>
              <a:rPr lang="en-US" dirty="0">
                <a:solidFill>
                  <a:srgbClr val="002D62"/>
                </a:solidFill>
                <a:latin typeface="Georgia" panose="02040502050405020303" pitchFamily="18" charset="0"/>
              </a:rPr>
              <a:t> de </a:t>
            </a:r>
            <a:r>
              <a:rPr lang="en-US" dirty="0" err="1">
                <a:solidFill>
                  <a:srgbClr val="002D62"/>
                </a:solidFill>
                <a:latin typeface="Georgia" panose="02040502050405020303" pitchFamily="18" charset="0"/>
              </a:rPr>
              <a:t>Medidas</a:t>
            </a:r>
            <a:r>
              <a:rPr lang="en-US" dirty="0">
                <a:solidFill>
                  <a:srgbClr val="002D62"/>
                </a:solidFill>
                <a:latin typeface="Georgia" panose="02040502050405020303" pitchFamily="18" charset="0"/>
              </a:rPr>
              <a:t> de COVID-19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463" y="5699343"/>
            <a:ext cx="2436246" cy="95994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A13678-302B-47F1-905D-DBE8BBD69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Reseña</a:t>
            </a:r>
            <a:r>
              <a:rPr lang="en-US" dirty="0"/>
              <a:t> de la </a:t>
            </a:r>
            <a:r>
              <a:rPr lang="en-US" dirty="0" err="1"/>
              <a:t>respuesta</a:t>
            </a:r>
            <a:endParaRPr lang="en-US" dirty="0"/>
          </a:p>
          <a:p>
            <a:pPr lvl="1"/>
            <a:r>
              <a:rPr lang="en-US" dirty="0"/>
              <a:t>Paso 1: ¿Que </a:t>
            </a:r>
            <a:r>
              <a:rPr lang="en-US" dirty="0" err="1"/>
              <a:t>salió</a:t>
            </a:r>
            <a:r>
              <a:rPr lang="en-US" dirty="0"/>
              <a:t> bien hasta la </a:t>
            </a:r>
            <a:r>
              <a:rPr lang="en-US" dirty="0" err="1"/>
              <a:t>fecha</a:t>
            </a:r>
            <a:r>
              <a:rPr lang="en-US" dirty="0"/>
              <a:t>? ¿</a:t>
            </a:r>
            <a:r>
              <a:rPr lang="en-US" dirty="0" err="1"/>
              <a:t>Qué</a:t>
            </a:r>
            <a:r>
              <a:rPr lang="en-US" dirty="0"/>
              <a:t> </a:t>
            </a:r>
            <a:r>
              <a:rPr lang="en-US" dirty="0" err="1"/>
              <a:t>salió</a:t>
            </a:r>
            <a:r>
              <a:rPr lang="en-US" dirty="0"/>
              <a:t> mal?</a:t>
            </a:r>
          </a:p>
          <a:p>
            <a:pPr lvl="1"/>
            <a:r>
              <a:rPr lang="en-US" dirty="0"/>
              <a:t>Paso 2: ¿</a:t>
            </a:r>
            <a:r>
              <a:rPr lang="en-US" dirty="0" err="1"/>
              <a:t>Qué</a:t>
            </a:r>
            <a:r>
              <a:rPr lang="en-US" dirty="0"/>
              <a:t> </a:t>
            </a:r>
            <a:r>
              <a:rPr lang="en-US" dirty="0" err="1"/>
              <a:t>podemos</a:t>
            </a:r>
            <a:r>
              <a:rPr lang="en-US" dirty="0"/>
              <a:t> </a:t>
            </a:r>
            <a:r>
              <a:rPr lang="en-US" dirty="0" err="1"/>
              <a:t>hacer</a:t>
            </a:r>
            <a:r>
              <a:rPr lang="en-US" dirty="0"/>
              <a:t> para </a:t>
            </a:r>
            <a:r>
              <a:rPr lang="en-US" dirty="0" err="1"/>
              <a:t>mejorar</a:t>
            </a:r>
            <a:r>
              <a:rPr lang="en-US" dirty="0"/>
              <a:t> la </a:t>
            </a:r>
            <a:r>
              <a:rPr lang="en-US" dirty="0" err="1"/>
              <a:t>respuesta</a:t>
            </a:r>
            <a:r>
              <a:rPr lang="en-US" dirty="0"/>
              <a:t> a COVID-19?</a:t>
            </a:r>
          </a:p>
          <a:p>
            <a:pPr lvl="1"/>
            <a:r>
              <a:rPr lang="en-US" dirty="0"/>
              <a:t>Paso 3: El </a:t>
            </a:r>
            <a:r>
              <a:rPr lang="en-US" dirty="0" err="1"/>
              <a:t>camino</a:t>
            </a:r>
            <a:r>
              <a:rPr lang="en-US" dirty="0"/>
              <a:t> a </a:t>
            </a:r>
            <a:r>
              <a:rPr lang="en-US" dirty="0" err="1"/>
              <a:t>seguir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0715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244" y="45720"/>
            <a:ext cx="12097512" cy="6766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002D62"/>
                </a:solidFill>
                <a:latin typeface="Georgia" panose="02040502050405020303" pitchFamily="18" charset="0"/>
              </a:rPr>
              <a:t>Reseña</a:t>
            </a:r>
            <a:r>
              <a:rPr lang="en-US" dirty="0">
                <a:solidFill>
                  <a:srgbClr val="002D62"/>
                </a:solidFill>
                <a:latin typeface="Georgia" panose="02040502050405020303" pitchFamily="18" charset="0"/>
              </a:rPr>
              <a:t> de la Respuesta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463" y="5699343"/>
            <a:ext cx="2436246" cy="95994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A13678-302B-47F1-905D-DBE8BBD69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006A71"/>
              </a:buClr>
            </a:pPr>
            <a:r>
              <a:rPr lang="en-US" dirty="0"/>
              <a:t>Se </a:t>
            </a:r>
            <a:r>
              <a:rPr lang="en-US" dirty="0" err="1"/>
              <a:t>requiere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descripción</a:t>
            </a:r>
            <a:r>
              <a:rPr lang="en-US" dirty="0"/>
              <a:t> de la </a:t>
            </a:r>
            <a:r>
              <a:rPr lang="en-US" dirty="0" err="1"/>
              <a:t>respuesta</a:t>
            </a:r>
            <a:r>
              <a:rPr lang="en-US" dirty="0"/>
              <a:t> a COVID-19, para </a:t>
            </a:r>
            <a:r>
              <a:rPr lang="en-US" dirty="0" err="1"/>
              <a:t>poder</a:t>
            </a:r>
            <a:r>
              <a:rPr lang="en-US" dirty="0"/>
              <a:t> </a:t>
            </a:r>
            <a:r>
              <a:rPr lang="en-US" dirty="0" err="1"/>
              <a:t>evaluarla</a:t>
            </a:r>
            <a:r>
              <a:rPr lang="en-US" dirty="0"/>
              <a:t> </a:t>
            </a:r>
            <a:r>
              <a:rPr lang="en-US" dirty="0" err="1"/>
              <a:t>eficazmente</a:t>
            </a:r>
            <a:r>
              <a:rPr lang="en-US" dirty="0"/>
              <a:t> a </a:t>
            </a:r>
            <a:r>
              <a:rPr lang="en-US" dirty="0" err="1"/>
              <a:t>través</a:t>
            </a:r>
            <a:r>
              <a:rPr lang="en-US" dirty="0"/>
              <a:t> de la IAR.  </a:t>
            </a:r>
          </a:p>
          <a:p>
            <a:pPr>
              <a:buClr>
                <a:srgbClr val="006A71"/>
              </a:buClr>
            </a:pPr>
            <a:r>
              <a:rPr lang="en-US" dirty="0" err="1"/>
              <a:t>Sugerimos</a:t>
            </a:r>
            <a:r>
              <a:rPr lang="en-US" dirty="0"/>
              <a:t> </a:t>
            </a:r>
            <a:r>
              <a:rPr lang="en-US" dirty="0" err="1"/>
              <a:t>presentar</a:t>
            </a:r>
            <a:r>
              <a:rPr lang="en-US" dirty="0"/>
              <a:t> la </a:t>
            </a:r>
            <a:r>
              <a:rPr lang="en-US" dirty="0" err="1"/>
              <a:t>siguiente</a:t>
            </a:r>
            <a:r>
              <a:rPr lang="en-US" dirty="0"/>
              <a:t> </a:t>
            </a:r>
            <a:r>
              <a:rPr lang="en-US" dirty="0" err="1"/>
              <a:t>información</a:t>
            </a:r>
            <a:r>
              <a:rPr lang="en-US" dirty="0"/>
              <a:t>, para </a:t>
            </a:r>
            <a:r>
              <a:rPr lang="en-US" dirty="0" err="1"/>
              <a:t>iniciar</a:t>
            </a:r>
            <a:r>
              <a:rPr lang="en-US" dirty="0"/>
              <a:t> </a:t>
            </a:r>
            <a:r>
              <a:rPr lang="en-US" dirty="0" err="1"/>
              <a:t>el</a:t>
            </a:r>
            <a:r>
              <a:rPr lang="en-US" dirty="0"/>
              <a:t> </a:t>
            </a:r>
            <a:r>
              <a:rPr lang="en-US" dirty="0" err="1"/>
              <a:t>proceso</a:t>
            </a:r>
            <a:r>
              <a:rPr lang="en-US" dirty="0"/>
              <a:t>: </a:t>
            </a:r>
          </a:p>
          <a:p>
            <a:pPr lvl="1">
              <a:buClr>
                <a:srgbClr val="006A71"/>
              </a:buClr>
            </a:pPr>
            <a:r>
              <a:rPr lang="en-US" sz="2500" dirty="0"/>
              <a:t>Una </a:t>
            </a:r>
            <a:r>
              <a:rPr lang="en-US" sz="2500" dirty="0" err="1"/>
              <a:t>reseña</a:t>
            </a:r>
            <a:r>
              <a:rPr lang="en-US" sz="2500" dirty="0"/>
              <a:t> de las </a:t>
            </a:r>
            <a:r>
              <a:rPr lang="en-US" sz="2500" dirty="0" err="1"/>
              <a:t>capacidades</a:t>
            </a:r>
            <a:r>
              <a:rPr lang="en-US" sz="2500" dirty="0"/>
              <a:t> que </a:t>
            </a:r>
            <a:r>
              <a:rPr lang="en-US" sz="2500" dirty="0" err="1"/>
              <a:t>existían</a:t>
            </a:r>
            <a:r>
              <a:rPr lang="en-US" sz="2500" dirty="0"/>
              <a:t>, antes de la </a:t>
            </a:r>
            <a:r>
              <a:rPr lang="en-US" sz="2500" dirty="0" err="1"/>
              <a:t>respuesta</a:t>
            </a:r>
            <a:r>
              <a:rPr lang="en-US" sz="2500" dirty="0"/>
              <a:t> a COVID-19 </a:t>
            </a:r>
          </a:p>
          <a:p>
            <a:pPr lvl="1">
              <a:buClr>
                <a:srgbClr val="006A71"/>
              </a:buClr>
            </a:pPr>
            <a:r>
              <a:rPr lang="en-US" sz="2500" dirty="0"/>
              <a:t>Las </a:t>
            </a:r>
            <a:r>
              <a:rPr lang="en-US" sz="2500" dirty="0" err="1"/>
              <a:t>capacidades</a:t>
            </a:r>
            <a:r>
              <a:rPr lang="en-US" sz="2500" dirty="0"/>
              <a:t> </a:t>
            </a:r>
            <a:r>
              <a:rPr lang="en-US" sz="2500" dirty="0" err="1"/>
              <a:t>desarrolladas</a:t>
            </a:r>
            <a:r>
              <a:rPr lang="en-US" sz="2500" dirty="0"/>
              <a:t> para y </a:t>
            </a:r>
            <a:r>
              <a:rPr lang="en-US" sz="2500" dirty="0" err="1"/>
              <a:t>durante</a:t>
            </a:r>
            <a:r>
              <a:rPr lang="en-US" sz="2500" dirty="0"/>
              <a:t> la </a:t>
            </a:r>
            <a:r>
              <a:rPr lang="en-US" sz="2500" dirty="0" err="1"/>
              <a:t>respuesta</a:t>
            </a:r>
            <a:r>
              <a:rPr lang="en-US" sz="2500" dirty="0"/>
              <a:t> a COVID-19 </a:t>
            </a:r>
          </a:p>
          <a:p>
            <a:pPr lvl="1">
              <a:buClr>
                <a:srgbClr val="006A71"/>
              </a:buClr>
            </a:pPr>
            <a:r>
              <a:rPr lang="en-US" sz="2500" dirty="0"/>
              <a:t>La </a:t>
            </a:r>
            <a:r>
              <a:rPr lang="en-US" sz="2500" dirty="0" err="1"/>
              <a:t>estrategia</a:t>
            </a:r>
            <a:r>
              <a:rPr lang="en-US" sz="2500" dirty="0"/>
              <a:t> de </a:t>
            </a:r>
            <a:r>
              <a:rPr lang="en-US" sz="2500" dirty="0" err="1"/>
              <a:t>respuesta</a:t>
            </a:r>
            <a:r>
              <a:rPr lang="en-US" sz="2500" dirty="0"/>
              <a:t> </a:t>
            </a:r>
          </a:p>
          <a:p>
            <a:pPr lvl="1">
              <a:buClr>
                <a:srgbClr val="006A71"/>
              </a:buClr>
            </a:pPr>
            <a:r>
              <a:rPr lang="en-US" sz="2500" dirty="0"/>
              <a:t>Un </a:t>
            </a:r>
            <a:r>
              <a:rPr lang="en-US" sz="2500" dirty="0" err="1"/>
              <a:t>cronograma</a:t>
            </a:r>
            <a:r>
              <a:rPr lang="en-US" sz="2500" dirty="0"/>
              <a:t> de la </a:t>
            </a:r>
            <a:r>
              <a:rPr lang="en-US" sz="2500" dirty="0" err="1"/>
              <a:t>respuesta</a:t>
            </a:r>
            <a:r>
              <a:rPr lang="en-US" sz="2500" dirty="0"/>
              <a:t> </a:t>
            </a:r>
            <a:r>
              <a:rPr lang="en-US" sz="2500" dirty="0" err="1"/>
              <a:t>durante</a:t>
            </a:r>
            <a:r>
              <a:rPr lang="en-US" sz="2500" dirty="0"/>
              <a:t> </a:t>
            </a:r>
            <a:r>
              <a:rPr lang="en-US" sz="2500" dirty="0" err="1"/>
              <a:t>el</a:t>
            </a:r>
            <a:r>
              <a:rPr lang="en-US" sz="2500" dirty="0"/>
              <a:t> </a:t>
            </a:r>
            <a:r>
              <a:rPr lang="en-US" sz="2500" dirty="0" err="1"/>
              <a:t>plazo</a:t>
            </a:r>
            <a:r>
              <a:rPr lang="en-US" sz="2500" dirty="0"/>
              <a:t> bajo </a:t>
            </a:r>
            <a:r>
              <a:rPr lang="en-US" sz="2500" dirty="0" err="1"/>
              <a:t>revisión</a:t>
            </a:r>
            <a:r>
              <a:rPr lang="en-US" sz="25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09094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244" y="45720"/>
            <a:ext cx="12097512" cy="6766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200" dirty="0">
                <a:solidFill>
                  <a:srgbClr val="002D62"/>
                </a:solidFill>
                <a:latin typeface="Georgia" panose="02040502050405020303" pitchFamily="18" charset="0"/>
              </a:rPr>
              <a:t>Paso 1: ¿</a:t>
            </a:r>
            <a:r>
              <a:rPr lang="en-US" sz="4200" dirty="0" err="1">
                <a:solidFill>
                  <a:srgbClr val="002D62"/>
                </a:solidFill>
                <a:latin typeface="Georgia" panose="02040502050405020303" pitchFamily="18" charset="0"/>
              </a:rPr>
              <a:t>Qué</a:t>
            </a:r>
            <a:r>
              <a:rPr lang="en-US" sz="4200" dirty="0">
                <a:solidFill>
                  <a:srgbClr val="002D62"/>
                </a:solidFill>
                <a:latin typeface="Georgia" panose="02040502050405020303" pitchFamily="18" charset="0"/>
              </a:rPr>
              <a:t> </a:t>
            </a:r>
            <a:r>
              <a:rPr lang="en-US" sz="4200" dirty="0" err="1">
                <a:solidFill>
                  <a:srgbClr val="002D62"/>
                </a:solidFill>
                <a:latin typeface="Georgia" panose="02040502050405020303" pitchFamily="18" charset="0"/>
              </a:rPr>
              <a:t>salió</a:t>
            </a:r>
            <a:r>
              <a:rPr lang="en-US" sz="4200" dirty="0">
                <a:solidFill>
                  <a:srgbClr val="002D62"/>
                </a:solidFill>
                <a:latin typeface="Georgia" panose="02040502050405020303" pitchFamily="18" charset="0"/>
              </a:rPr>
              <a:t> bien? ¿</a:t>
            </a:r>
            <a:r>
              <a:rPr lang="en-US" sz="4200" dirty="0" err="1">
                <a:solidFill>
                  <a:srgbClr val="002D62"/>
                </a:solidFill>
                <a:latin typeface="Georgia" panose="02040502050405020303" pitchFamily="18" charset="0"/>
              </a:rPr>
              <a:t>Qué</a:t>
            </a:r>
            <a:r>
              <a:rPr lang="en-US" sz="4200" dirty="0">
                <a:solidFill>
                  <a:srgbClr val="002D62"/>
                </a:solidFill>
                <a:latin typeface="Georgia" panose="02040502050405020303" pitchFamily="18" charset="0"/>
              </a:rPr>
              <a:t> </a:t>
            </a:r>
            <a:r>
              <a:rPr lang="en-US" sz="4200" dirty="0" err="1">
                <a:solidFill>
                  <a:srgbClr val="002D62"/>
                </a:solidFill>
                <a:latin typeface="Georgia" panose="02040502050405020303" pitchFamily="18" charset="0"/>
              </a:rPr>
              <a:t>salió</a:t>
            </a:r>
            <a:r>
              <a:rPr lang="en-US" sz="4200" dirty="0">
                <a:solidFill>
                  <a:srgbClr val="002D62"/>
                </a:solidFill>
                <a:latin typeface="Georgia" panose="02040502050405020303" pitchFamily="18" charset="0"/>
              </a:rPr>
              <a:t> mal?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463" y="5699343"/>
            <a:ext cx="2436246" cy="95994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A13678-302B-47F1-905D-DBE8BBD69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006A71"/>
              </a:buClr>
            </a:pPr>
            <a:r>
              <a:rPr lang="en-US" dirty="0"/>
              <a:t>El Paso 1 </a:t>
            </a:r>
            <a:r>
              <a:rPr lang="en-US" dirty="0" err="1"/>
              <a:t>conlleva</a:t>
            </a:r>
            <a:r>
              <a:rPr lang="en-US" dirty="0"/>
              <a:t> </a:t>
            </a:r>
            <a:r>
              <a:rPr lang="en-US" dirty="0" err="1"/>
              <a:t>el</a:t>
            </a:r>
            <a:r>
              <a:rPr lang="en-US" dirty="0"/>
              <a:t> </a:t>
            </a:r>
            <a:r>
              <a:rPr lang="en-US" dirty="0" err="1"/>
              <a:t>análisis</a:t>
            </a:r>
            <a:r>
              <a:rPr lang="en-US" dirty="0"/>
              <a:t> de las </a:t>
            </a:r>
            <a:r>
              <a:rPr lang="en-US" dirty="0" err="1"/>
              <a:t>acciones</a:t>
            </a:r>
            <a:r>
              <a:rPr lang="en-US" dirty="0"/>
              <a:t> </a:t>
            </a:r>
            <a:r>
              <a:rPr lang="en-US" dirty="0" err="1"/>
              <a:t>tomadas</a:t>
            </a:r>
            <a:r>
              <a:rPr lang="en-US" dirty="0"/>
              <a:t> </a:t>
            </a:r>
            <a:r>
              <a:rPr lang="en-US" dirty="0" err="1"/>
              <a:t>durante</a:t>
            </a:r>
            <a:r>
              <a:rPr lang="en-US" dirty="0"/>
              <a:t> la </a:t>
            </a:r>
            <a:r>
              <a:rPr lang="en-US" dirty="0" err="1"/>
              <a:t>respuesta</a:t>
            </a:r>
            <a:r>
              <a:rPr lang="en-US" dirty="0"/>
              <a:t> a COVID-19. Es </a:t>
            </a:r>
            <a:r>
              <a:rPr lang="en-US" dirty="0" err="1"/>
              <a:t>esencial</a:t>
            </a:r>
            <a:r>
              <a:rPr lang="en-US" dirty="0"/>
              <a:t> para </a:t>
            </a:r>
            <a:r>
              <a:rPr lang="en-US" dirty="0" err="1"/>
              <a:t>el</a:t>
            </a:r>
            <a:r>
              <a:rPr lang="en-US" dirty="0"/>
              <a:t> </a:t>
            </a:r>
            <a:r>
              <a:rPr lang="en-US" dirty="0" err="1"/>
              <a:t>proceso</a:t>
            </a:r>
            <a:r>
              <a:rPr lang="en-US" dirty="0"/>
              <a:t>, </a:t>
            </a:r>
            <a:r>
              <a:rPr lang="en-US" dirty="0" err="1"/>
              <a:t>identificar</a:t>
            </a:r>
            <a:r>
              <a:rPr lang="en-US" dirty="0"/>
              <a:t> </a:t>
            </a:r>
            <a:r>
              <a:rPr lang="en-US" b="1" i="1" dirty="0"/>
              <a:t>las </a:t>
            </a:r>
            <a:r>
              <a:rPr lang="en-US" b="1" i="1" dirty="0" err="1"/>
              <a:t>fortalezas</a:t>
            </a:r>
            <a:r>
              <a:rPr lang="en-US" b="1" i="1" dirty="0"/>
              <a:t>, </a:t>
            </a:r>
            <a:r>
              <a:rPr lang="en-US" b="1" i="1" dirty="0" err="1"/>
              <a:t>los</a:t>
            </a:r>
            <a:r>
              <a:rPr lang="en-US" b="1" i="1" dirty="0"/>
              <a:t> </a:t>
            </a:r>
            <a:r>
              <a:rPr lang="en-US" b="1" i="1" dirty="0" err="1"/>
              <a:t>desafíos</a:t>
            </a:r>
            <a:r>
              <a:rPr lang="en-US" b="1" i="1" dirty="0"/>
              <a:t> y </a:t>
            </a:r>
            <a:r>
              <a:rPr lang="en-US" b="1" i="1" dirty="0" err="1"/>
              <a:t>los</a:t>
            </a:r>
            <a:r>
              <a:rPr lang="en-US" b="1" i="1" dirty="0"/>
              <a:t> </a:t>
            </a:r>
            <a:r>
              <a:rPr lang="en-US" b="1" i="1" dirty="0" err="1"/>
              <a:t>factores</a:t>
            </a:r>
            <a:r>
              <a:rPr lang="en-US" b="1" i="1" dirty="0"/>
              <a:t> </a:t>
            </a:r>
            <a:r>
              <a:rPr lang="en-US" b="1" i="1" dirty="0" err="1"/>
              <a:t>contribuyentes</a:t>
            </a:r>
            <a:r>
              <a:rPr lang="en-US" dirty="0"/>
              <a:t>. </a:t>
            </a:r>
          </a:p>
          <a:p>
            <a:pPr>
              <a:buClr>
                <a:srgbClr val="006A71"/>
              </a:buClr>
            </a:pPr>
            <a:r>
              <a:rPr lang="en-US" dirty="0"/>
              <a:t>La </a:t>
            </a:r>
            <a:r>
              <a:rPr lang="en-US" dirty="0" err="1"/>
              <a:t>discusión</a:t>
            </a:r>
            <a:r>
              <a:rPr lang="en-US" dirty="0"/>
              <a:t> </a:t>
            </a:r>
            <a:r>
              <a:rPr lang="en-US" dirty="0" err="1"/>
              <a:t>debe</a:t>
            </a:r>
            <a:r>
              <a:rPr lang="en-US" dirty="0"/>
              <a:t> </a:t>
            </a:r>
            <a:r>
              <a:rPr lang="en-US" dirty="0" err="1"/>
              <a:t>considerar</a:t>
            </a:r>
            <a:r>
              <a:rPr lang="en-US" dirty="0"/>
              <a:t>:</a:t>
            </a:r>
          </a:p>
          <a:p>
            <a:pPr lvl="1">
              <a:buClr>
                <a:srgbClr val="006A71"/>
              </a:buClr>
            </a:pPr>
            <a:r>
              <a:rPr lang="en-US" sz="2800" dirty="0"/>
              <a:t>La </a:t>
            </a:r>
            <a:r>
              <a:rPr lang="en-US" sz="2800" dirty="0" err="1"/>
              <a:t>coordinación</a:t>
            </a:r>
            <a:endParaRPr lang="en-US" sz="2800" dirty="0"/>
          </a:p>
          <a:p>
            <a:pPr lvl="2">
              <a:buClr>
                <a:srgbClr val="006A71"/>
              </a:buClr>
            </a:pPr>
            <a:r>
              <a:rPr lang="en-US" sz="2500" dirty="0"/>
              <a:t>Los roles y </a:t>
            </a:r>
            <a:r>
              <a:rPr lang="en-US" sz="2500" dirty="0" err="1"/>
              <a:t>responsabilidades</a:t>
            </a:r>
            <a:endParaRPr lang="en-US" sz="2500" dirty="0"/>
          </a:p>
          <a:p>
            <a:pPr lvl="2">
              <a:buClr>
                <a:srgbClr val="006A71"/>
              </a:buClr>
            </a:pPr>
            <a:r>
              <a:rPr lang="en-US" sz="2500" dirty="0"/>
              <a:t>La </a:t>
            </a:r>
            <a:r>
              <a:rPr lang="en-US" sz="2500" dirty="0" err="1"/>
              <a:t>coordinación</a:t>
            </a:r>
            <a:r>
              <a:rPr lang="en-US" sz="2500" dirty="0"/>
              <a:t> entre </a:t>
            </a:r>
            <a:r>
              <a:rPr lang="en-US" sz="2500" dirty="0" err="1"/>
              <a:t>el</a:t>
            </a:r>
            <a:r>
              <a:rPr lang="en-US" sz="2500" dirty="0"/>
              <a:t> sector de </a:t>
            </a:r>
            <a:r>
              <a:rPr lang="en-US" sz="2500" dirty="0" err="1"/>
              <a:t>salud</a:t>
            </a:r>
            <a:r>
              <a:rPr lang="en-US" sz="2500" dirty="0"/>
              <a:t> y </a:t>
            </a:r>
            <a:r>
              <a:rPr lang="en-US" sz="2500" dirty="0" err="1"/>
              <a:t>el</a:t>
            </a:r>
            <a:r>
              <a:rPr lang="en-US" sz="2500" dirty="0"/>
              <a:t> sector de </a:t>
            </a:r>
            <a:r>
              <a:rPr lang="en-US" sz="2500" dirty="0" err="1"/>
              <a:t>salud</a:t>
            </a:r>
            <a:r>
              <a:rPr lang="en-US" sz="2500" dirty="0"/>
              <a:t> exterior</a:t>
            </a:r>
          </a:p>
          <a:p>
            <a:pPr lvl="2">
              <a:buClr>
                <a:srgbClr val="006A71"/>
              </a:buClr>
            </a:pPr>
            <a:r>
              <a:rPr lang="en-US" sz="2500" dirty="0"/>
              <a:t>La </a:t>
            </a:r>
            <a:r>
              <a:rPr lang="en-US" sz="2500" dirty="0" err="1"/>
              <a:t>coordinación</a:t>
            </a:r>
            <a:r>
              <a:rPr lang="en-US" sz="2500" dirty="0"/>
              <a:t> a </a:t>
            </a:r>
            <a:r>
              <a:rPr lang="en-US" sz="2500" dirty="0" err="1"/>
              <a:t>nivel</a:t>
            </a:r>
            <a:r>
              <a:rPr lang="en-US" sz="2500" dirty="0"/>
              <a:t> </a:t>
            </a:r>
            <a:r>
              <a:rPr lang="en-US" sz="2500" dirty="0" err="1"/>
              <a:t>nacional</a:t>
            </a:r>
            <a:r>
              <a:rPr lang="en-US" sz="2500" dirty="0"/>
              <a:t>/regional/local</a:t>
            </a:r>
          </a:p>
        </p:txBody>
      </p:sp>
    </p:spTree>
    <p:extLst>
      <p:ext uri="{BB962C8B-B14F-4D97-AF65-F5344CB8AC3E}">
        <p14:creationId xmlns:p14="http://schemas.microsoft.com/office/powerpoint/2010/main" val="19397487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1609</TotalTime>
  <Words>989</Words>
  <Application>Microsoft Office PowerPoint</Application>
  <PresentationFormat>Widescreen</PresentationFormat>
  <Paragraphs>83</Paragraphs>
  <Slides>13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Georgia</vt:lpstr>
      <vt:lpstr>Office Theme</vt:lpstr>
      <vt:lpstr>PowerPoint Presentation</vt:lpstr>
      <vt:lpstr>Objetivos</vt:lpstr>
      <vt:lpstr>Evaluación Interna Durante la Aplicación de Medidas</vt:lpstr>
      <vt:lpstr>Alcance</vt:lpstr>
      <vt:lpstr>Las fases de la IAR</vt:lpstr>
      <vt:lpstr>PowerPoint Presentation</vt:lpstr>
      <vt:lpstr>Reseña de la Evaluación Interna Durante la Aplicación de Medidas de COVID-19</vt:lpstr>
      <vt:lpstr>Reseña de la Respuesta</vt:lpstr>
      <vt:lpstr>Paso 1: ¿Qué salió bien? ¿Qué salió mal?</vt:lpstr>
      <vt:lpstr>Paso 1: ¿Qué salió bien? ¿Qué salió mal? (continuación)</vt:lpstr>
      <vt:lpstr>Paso 2: ¿Qué podemos hacer para mejorar la respuesta a COVID-19?</vt:lpstr>
      <vt:lpstr>Paso 3: El camino a seguir</vt:lpstr>
      <vt:lpstr>Referencias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 Boyce</dc:creator>
  <cp:lastModifiedBy>Emily Goldman</cp:lastModifiedBy>
  <cp:revision>93</cp:revision>
  <dcterms:created xsi:type="dcterms:W3CDTF">2017-08-28T17:19:53Z</dcterms:created>
  <dcterms:modified xsi:type="dcterms:W3CDTF">2023-05-19T18:12:49Z</dcterms:modified>
</cp:coreProperties>
</file>