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9">
  <p:sldMasterIdLst>
    <p:sldMasterId id="2147483660" r:id="rId1"/>
    <p:sldMasterId id="2147483686" r:id="rId2"/>
  </p:sldMasterIdLst>
  <p:notesMasterIdLst>
    <p:notesMasterId r:id="rId34"/>
  </p:notesMasterIdLst>
  <p:sldIdLst>
    <p:sldId id="697" r:id="rId3"/>
    <p:sldId id="696" r:id="rId4"/>
    <p:sldId id="644" r:id="rId5"/>
    <p:sldId id="645" r:id="rId6"/>
    <p:sldId id="652" r:id="rId7"/>
    <p:sldId id="516" r:id="rId8"/>
    <p:sldId id="517" r:id="rId9"/>
    <p:sldId id="518" r:id="rId10"/>
    <p:sldId id="538" r:id="rId11"/>
    <p:sldId id="535" r:id="rId12"/>
    <p:sldId id="544" r:id="rId13"/>
    <p:sldId id="695" r:id="rId14"/>
    <p:sldId id="646" r:id="rId15"/>
    <p:sldId id="670" r:id="rId16"/>
    <p:sldId id="694" r:id="rId17"/>
    <p:sldId id="662" r:id="rId18"/>
    <p:sldId id="693" r:id="rId19"/>
    <p:sldId id="606" r:id="rId20"/>
    <p:sldId id="605" r:id="rId21"/>
    <p:sldId id="609" r:id="rId22"/>
    <p:sldId id="665" r:id="rId23"/>
    <p:sldId id="666" r:id="rId24"/>
    <p:sldId id="686" r:id="rId25"/>
    <p:sldId id="642" r:id="rId26"/>
    <p:sldId id="687" r:id="rId27"/>
    <p:sldId id="622" r:id="rId28"/>
    <p:sldId id="623" r:id="rId29"/>
    <p:sldId id="667" r:id="rId30"/>
    <p:sldId id="692" r:id="rId31"/>
    <p:sldId id="633" r:id="rId32"/>
    <p:sldId id="67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1" name="Author" initials="A" lastIdx="1" clrIdx="1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2CB"/>
    <a:srgbClr val="800000"/>
    <a:srgbClr val="00FFCC"/>
    <a:srgbClr val="9999FF"/>
    <a:srgbClr val="622AA6"/>
    <a:srgbClr val="FF6600"/>
    <a:srgbClr val="4F81BD"/>
    <a:srgbClr val="5B92E5"/>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897" autoAdjust="0"/>
    <p:restoredTop sz="94969" autoAdjust="0"/>
  </p:normalViewPr>
  <p:slideViewPr>
    <p:cSldViewPr snapToGrid="0">
      <p:cViewPr varScale="1">
        <p:scale>
          <a:sx n="68" d="100"/>
          <a:sy n="68" d="100"/>
        </p:scale>
        <p:origin x="1146"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AA859D-1FD1-48D7-92D6-5344736DA5F3}" type="datetimeFigureOut">
              <a:rPr lang="en-US" smtClean="0"/>
              <a:t>9/8/2020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470FA2-A55E-4E4A-A052-B96F76F59001}" type="slidenum">
              <a:rPr lang="en-US" smtClean="0"/>
              <a:t>‹#›</a:t>
            </a:fld>
            <a:endParaRPr lang="en-US"/>
          </a:p>
        </p:txBody>
      </p:sp>
    </p:spTree>
    <p:extLst>
      <p:ext uri="{BB962C8B-B14F-4D97-AF65-F5344CB8AC3E}">
        <p14:creationId xmlns:p14="http://schemas.microsoft.com/office/powerpoint/2010/main" val="320435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0" y="4343179"/>
            <a:ext cx="5485420" cy="4114358"/>
          </a:xfrm>
          <a:prstGeom prst="rect">
            <a:avLst/>
          </a:prstGeom>
        </p:spPr>
        <p:txBody>
          <a:bodyPr/>
          <a:lstStyle/>
          <a:p>
            <a:endParaRPr lang="en-US" i="1" dirty="0">
              <a:solidFill>
                <a:srgbClr val="FF0000"/>
              </a:solidFill>
            </a:endParaRPr>
          </a:p>
        </p:txBody>
      </p:sp>
      <p:sp>
        <p:nvSpPr>
          <p:cNvPr id="4" name="Slide Number Placeholder 3"/>
          <p:cNvSpPr>
            <a:spLocks noGrp="1"/>
          </p:cNvSpPr>
          <p:nvPr>
            <p:ph type="sldNum" sz="quarter" idx="10"/>
          </p:nvPr>
        </p:nvSpPr>
        <p:spPr/>
        <p:txBody>
          <a:bodyPr/>
          <a:lstStyle/>
          <a:p>
            <a:fld id="{C0470FA2-A55E-4E4A-A052-B96F76F59001}" type="slidenum">
              <a:rPr lang="en-US" smtClean="0"/>
              <a:t>2</a:t>
            </a:fld>
            <a:endParaRPr lang="en-US"/>
          </a:p>
        </p:txBody>
      </p:sp>
    </p:spTree>
    <p:extLst>
      <p:ext uri="{BB962C8B-B14F-4D97-AF65-F5344CB8AC3E}">
        <p14:creationId xmlns:p14="http://schemas.microsoft.com/office/powerpoint/2010/main" val="2492800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sz="1200" b="1" kern="1200" dirty="0">
                <a:solidFill>
                  <a:schemeClr val="tx1"/>
                </a:solidFill>
                <a:effectLst/>
                <a:latin typeface="+mn-lt"/>
                <a:ea typeface="+mn-ea"/>
                <a:cs typeface="+mn-cs"/>
              </a:rPr>
              <a:t>《</a:t>
            </a:r>
            <a:r>
              <a:rPr lang="zh-CN" altLang="en-US" sz="1200" b="1" kern="1200" dirty="0">
                <a:solidFill>
                  <a:schemeClr val="tx1"/>
                </a:solidFill>
                <a:effectLst/>
                <a:latin typeface="+mn-lt"/>
                <a:ea typeface="+mn-ea"/>
                <a:cs typeface="+mn-cs"/>
              </a:rPr>
              <a:t>行动后审查指导</a:t>
            </a:r>
            <a:r>
              <a:rPr lang="en-US" altLang="zh-CN" sz="1200" b="1" kern="1200" dirty="0">
                <a:solidFill>
                  <a:schemeClr val="tx1"/>
                </a:solidFill>
                <a:effectLst/>
                <a:latin typeface="+mn-lt"/>
                <a:ea typeface="+mn-ea"/>
                <a:cs typeface="+mn-cs"/>
              </a:rPr>
              <a:t>》</a:t>
            </a:r>
            <a:r>
              <a:rPr lang="zh-CN" altLang="en-US" sz="1200" b="1" kern="1200" dirty="0">
                <a:solidFill>
                  <a:schemeClr val="tx1"/>
                </a:solidFill>
                <a:effectLst/>
                <a:latin typeface="+mn-lt"/>
                <a:ea typeface="+mn-ea"/>
                <a:cs typeface="+mn-cs"/>
              </a:rPr>
              <a:t>框</a:t>
            </a:r>
            <a:r>
              <a:rPr lang="en-US" altLang="zh-CN" sz="1200" b="1" kern="1200" dirty="0">
                <a:solidFill>
                  <a:schemeClr val="tx1"/>
                </a:solidFill>
                <a:effectLst/>
                <a:latin typeface="+mn-lt"/>
                <a:ea typeface="+mn-ea"/>
                <a:cs typeface="+mn-cs"/>
              </a:rPr>
              <a:t>5.2.4</a:t>
            </a:r>
            <a:r>
              <a:rPr lang="zh-CN" altLang="en-US" sz="1200" b="1" kern="1200" dirty="0">
                <a:solidFill>
                  <a:schemeClr val="tx1"/>
                </a:solidFill>
                <a:effectLst/>
                <a:latin typeface="+mn-lt"/>
                <a:ea typeface="+mn-ea"/>
                <a:cs typeface="+mn-cs"/>
              </a:rPr>
              <a:t>，根本原因分析</a:t>
            </a:r>
            <a:endParaRPr lang="en-US" sz="1200" kern="1200" dirty="0">
              <a:solidFill>
                <a:schemeClr val="tx1"/>
              </a:solidFill>
              <a:effectLst/>
              <a:latin typeface="+mn-lt"/>
              <a:ea typeface="+mn-ea"/>
              <a:cs typeface="+mn-cs"/>
            </a:endParaRPr>
          </a:p>
          <a:p>
            <a:r>
              <a:rPr lang="zh-CN" altLang="en-US" sz="1200" kern="1200" dirty="0">
                <a:solidFill>
                  <a:schemeClr val="tx1"/>
                </a:solidFill>
                <a:effectLst/>
                <a:latin typeface="+mn-lt"/>
                <a:ea typeface="+mn-ea"/>
                <a:cs typeface="+mn-cs"/>
              </a:rPr>
              <a:t>根本原因分析是一种用于确定在某个已查明的特定问题方面导致成功或失败的因素的方法。根本原因是直接促成某种结果（或好或坏）的因素。消除这一因素将防止出现结果。在行动后审查过程中进行此类分析的目的是确定根本原因，在必要时，最终处理根本原因，从而防止出现负面结果。这一分析的目的是将干预重点放在那些具有长期影响的方面，而不是依赖于权宜之计。</a:t>
            </a:r>
            <a:endParaRPr lang="en-US" sz="1200" kern="1200" dirty="0">
              <a:solidFill>
                <a:schemeClr val="tx1"/>
              </a:solidFill>
              <a:effectLst/>
              <a:latin typeface="+mn-lt"/>
              <a:ea typeface="+mn-ea"/>
              <a:cs typeface="+mn-cs"/>
            </a:endParaRPr>
          </a:p>
          <a:p>
            <a:r>
              <a:rPr lang="zh-CN" altLang="en-US" sz="1200" kern="1200" dirty="0">
                <a:solidFill>
                  <a:schemeClr val="tx1"/>
                </a:solidFill>
                <a:effectLst/>
                <a:latin typeface="+mn-lt"/>
                <a:ea typeface="+mn-ea"/>
                <a:cs typeface="+mn-cs"/>
              </a:rPr>
              <a:t>根本原因分析应当在确定某个问题明确需要更深入审查的情况下，或某个挑战的“为什么”问题尚未得到回答的情况下使用。</a:t>
            </a:r>
            <a:endParaRPr lang="en-US" sz="1200" kern="1200" dirty="0">
              <a:solidFill>
                <a:schemeClr val="tx1"/>
              </a:solidFill>
              <a:effectLst/>
              <a:latin typeface="+mn-lt"/>
              <a:ea typeface="+mn-ea"/>
              <a:cs typeface="+mn-cs"/>
            </a:endParaRPr>
          </a:p>
          <a:p>
            <a:r>
              <a:rPr lang="zh-CN" altLang="en-US" sz="1200" b="1" kern="1200" dirty="0">
                <a:solidFill>
                  <a:schemeClr val="tx1"/>
                </a:solidFill>
                <a:effectLst/>
                <a:latin typeface="+mn-lt"/>
                <a:ea typeface="+mn-ea"/>
                <a:cs typeface="+mn-cs"/>
              </a:rPr>
              <a:t>”</a:t>
            </a:r>
            <a:r>
              <a:rPr lang="en-GB" sz="1200" b="1" kern="1200" dirty="0">
                <a:solidFill>
                  <a:schemeClr val="tx1"/>
                </a:solidFill>
                <a:effectLst/>
                <a:latin typeface="+mn-lt"/>
                <a:ea typeface="+mn-ea"/>
                <a:cs typeface="+mn-cs"/>
              </a:rPr>
              <a:t>5</a:t>
            </a:r>
            <a:r>
              <a:rPr lang="zh-CN" altLang="en-US" sz="1200" b="1" kern="1200" dirty="0">
                <a:solidFill>
                  <a:schemeClr val="tx1"/>
                </a:solidFill>
                <a:effectLst/>
                <a:latin typeface="+mn-lt"/>
                <a:ea typeface="+mn-ea"/>
                <a:cs typeface="+mn-cs"/>
              </a:rPr>
              <a:t>个为什么方法”</a:t>
            </a:r>
            <a:r>
              <a:rPr lang="zh-CN" altLang="en-US" sz="1200" kern="1200" dirty="0">
                <a:solidFill>
                  <a:schemeClr val="tx1"/>
                </a:solidFill>
                <a:effectLst/>
                <a:latin typeface="+mn-lt"/>
                <a:ea typeface="+mn-ea"/>
                <a:cs typeface="+mn-cs"/>
              </a:rPr>
              <a:t>是根本原因分析最简单、最常用的方法。其精髓是由协导员反复询问“为什么？”以逐步解析因果因素，从而得到某个问题的根本原因。这是行动后审查小组讨论框架中最适宜的技巧。</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br>
              <a:rPr lang="en-US" dirty="0">
                <a:effectLst/>
              </a:rPr>
            </a:br>
            <a:r>
              <a:rPr lang="zh-CN" altLang="en-US" dirty="0">
                <a:effectLst/>
              </a:rPr>
              <a:t>利用上述行动阐述明确的活动、负责的归口单位、所需资源和实施时间表。</a:t>
            </a:r>
            <a:r>
              <a:rPr lang="en-US" dirty="0">
                <a:effectLst/>
              </a:rPr>
              <a:t> </a:t>
            </a:r>
            <a:endParaRPr lang="en-US" dirty="0"/>
          </a:p>
          <a:p>
            <a:pPr algn="l"/>
            <a:endParaRPr lang="en-US" dirty="0"/>
          </a:p>
          <a:p>
            <a:pPr algn="l"/>
            <a:endParaRPr lang="en-US" dirty="0"/>
          </a:p>
          <a:p>
            <a:pPr algn="l"/>
            <a:endParaRPr lang="en-US" dirty="0"/>
          </a:p>
          <a:p>
            <a:pPr algn="l"/>
            <a:r>
              <a:rPr lang="zh-CN" altLang="en-US" dirty="0"/>
              <a:t>添加一则协导员和参与者的对话：</a:t>
            </a:r>
            <a:endParaRPr lang="en-US" dirty="0"/>
          </a:p>
          <a:p>
            <a:pPr algn="l"/>
            <a:endParaRPr lang="en-US" dirty="0"/>
          </a:p>
          <a:p>
            <a:pPr algn="l"/>
            <a:r>
              <a:rPr lang="zh-CN" altLang="en-US" baseline="0" dirty="0"/>
              <a:t>参与者：最大的问题之一是我们不能尽快从实验室取回样本</a:t>
            </a:r>
            <a:endParaRPr lang="en-US" baseline="0" dirty="0"/>
          </a:p>
          <a:p>
            <a:pPr algn="l"/>
            <a:r>
              <a:rPr lang="zh-CN" altLang="en-US" baseline="0" dirty="0"/>
              <a:t>协导员：为什么会发生这样的情况呢</a:t>
            </a:r>
            <a:endParaRPr lang="en-US" baseline="0" dirty="0"/>
          </a:p>
          <a:p>
            <a:pPr algn="l"/>
            <a:r>
              <a:rPr lang="zh-CN" altLang="en-US" baseline="0" dirty="0"/>
              <a:t>参与者：我们没安排往返实验室的交通工具</a:t>
            </a:r>
            <a:endParaRPr lang="en-US" baseline="0" dirty="0"/>
          </a:p>
          <a:p>
            <a:pPr algn="l"/>
            <a:r>
              <a:rPr lang="zh-CN" altLang="en-US" baseline="0" dirty="0"/>
              <a:t>协导员：为什么，你们没有车辆吗？</a:t>
            </a:r>
            <a:endParaRPr lang="en-US" baseline="0" dirty="0"/>
          </a:p>
          <a:p>
            <a:pPr algn="l"/>
            <a:r>
              <a:rPr lang="zh-CN" altLang="en-US" baseline="0" dirty="0"/>
              <a:t>参与者：不，我们有能用的车</a:t>
            </a:r>
            <a:endParaRPr lang="en-US" baseline="0" dirty="0"/>
          </a:p>
          <a:p>
            <a:pPr algn="l"/>
            <a:r>
              <a:rPr lang="zh-CN" altLang="en-US" baseline="0" dirty="0"/>
              <a:t>协导员：那为什么不能开车运送样本</a:t>
            </a:r>
            <a:endParaRPr lang="en-US" baseline="0" dirty="0"/>
          </a:p>
          <a:p>
            <a:pPr algn="l"/>
            <a:r>
              <a:rPr lang="zh-CN" altLang="en-US" baseline="0" dirty="0"/>
              <a:t>参与者：车能开，但没加油</a:t>
            </a:r>
            <a:endParaRPr lang="en-US" baseline="0" dirty="0"/>
          </a:p>
          <a:p>
            <a:pPr algn="l"/>
            <a:r>
              <a:rPr lang="zh-CN" altLang="en-US" baseline="0" dirty="0"/>
              <a:t>协导员：为什么？</a:t>
            </a:r>
            <a:endParaRPr lang="en-US" baseline="0" dirty="0"/>
          </a:p>
          <a:p>
            <a:pPr algn="l"/>
            <a:r>
              <a:rPr lang="zh-CN" altLang="en-US" baseline="0" dirty="0"/>
              <a:t>参与者：拿不到资金，零用金限度太低了</a:t>
            </a:r>
            <a:endParaRPr lang="en-US" baseline="0" dirty="0"/>
          </a:p>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19</a:t>
            </a:fld>
            <a:endParaRPr lang="en-US"/>
          </a:p>
        </p:txBody>
      </p:sp>
    </p:spTree>
    <p:extLst>
      <p:ext uri="{BB962C8B-B14F-4D97-AF65-F5344CB8AC3E}">
        <p14:creationId xmlns:p14="http://schemas.microsoft.com/office/powerpoint/2010/main" val="4121617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20</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21</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22</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23</a:t>
            </a:fld>
            <a:endParaRPr lang="en-US"/>
          </a:p>
        </p:txBody>
      </p:sp>
    </p:spTree>
    <p:extLst>
      <p:ext uri="{BB962C8B-B14F-4D97-AF65-F5344CB8AC3E}">
        <p14:creationId xmlns:p14="http://schemas.microsoft.com/office/powerpoint/2010/main" val="35472282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24</a:t>
            </a:fld>
            <a:endParaRPr lang="en-US"/>
          </a:p>
        </p:txBody>
      </p:sp>
    </p:spTree>
    <p:extLst>
      <p:ext uri="{BB962C8B-B14F-4D97-AF65-F5344CB8AC3E}">
        <p14:creationId xmlns:p14="http://schemas.microsoft.com/office/powerpoint/2010/main" val="2317048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26</a:t>
            </a:fld>
            <a:endParaRPr lang="en-US"/>
          </a:p>
        </p:txBody>
      </p:sp>
    </p:spTree>
    <p:extLst>
      <p:ext uri="{BB962C8B-B14F-4D97-AF65-F5344CB8AC3E}">
        <p14:creationId xmlns:p14="http://schemas.microsoft.com/office/powerpoint/2010/main" val="1661565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27</a:t>
            </a:fld>
            <a:endParaRPr lang="en-US"/>
          </a:p>
        </p:txBody>
      </p:sp>
    </p:spTree>
    <p:extLst>
      <p:ext uri="{BB962C8B-B14F-4D97-AF65-F5344CB8AC3E}">
        <p14:creationId xmlns:p14="http://schemas.microsoft.com/office/powerpoint/2010/main" val="792450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28</a:t>
            </a:fld>
            <a:endParaRPr lang="en-US"/>
          </a:p>
        </p:txBody>
      </p:sp>
    </p:spTree>
    <p:extLst>
      <p:ext uri="{BB962C8B-B14F-4D97-AF65-F5344CB8AC3E}">
        <p14:creationId xmlns:p14="http://schemas.microsoft.com/office/powerpoint/2010/main" val="7924502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30</a:t>
            </a:fld>
            <a:endParaRPr lang="en-US"/>
          </a:p>
        </p:txBody>
      </p:sp>
    </p:spTree>
    <p:extLst>
      <p:ext uri="{BB962C8B-B14F-4D97-AF65-F5344CB8AC3E}">
        <p14:creationId xmlns:p14="http://schemas.microsoft.com/office/powerpoint/2010/main" val="2345381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0470FA2-A55E-4E4A-A052-B96F76F59001}" type="slidenum">
              <a:rPr lang="en-US" smtClean="0"/>
              <a:t>3</a:t>
            </a:fld>
            <a:endParaRPr lang="en-US"/>
          </a:p>
        </p:txBody>
      </p:sp>
    </p:spTree>
    <p:extLst>
      <p:ext uri="{BB962C8B-B14F-4D97-AF65-F5344CB8AC3E}">
        <p14:creationId xmlns:p14="http://schemas.microsoft.com/office/powerpoint/2010/main" val="54759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470FA2-A55E-4E4A-A052-B96F76F59001}" type="slidenum">
              <a:rPr lang="en-US" smtClean="0"/>
              <a:t>31</a:t>
            </a:fld>
            <a:endParaRPr lang="en-US"/>
          </a:p>
        </p:txBody>
      </p:sp>
    </p:spTree>
    <p:extLst>
      <p:ext uri="{BB962C8B-B14F-4D97-AF65-F5344CB8AC3E}">
        <p14:creationId xmlns:p14="http://schemas.microsoft.com/office/powerpoint/2010/main" val="3967197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0470FA2-A55E-4E4A-A052-B96F76F59001}" type="slidenum">
              <a:rPr lang="en-US" smtClean="0"/>
              <a:t>4</a:t>
            </a:fld>
            <a:endParaRPr lang="en-US"/>
          </a:p>
        </p:txBody>
      </p:sp>
    </p:spTree>
    <p:extLst>
      <p:ext uri="{BB962C8B-B14F-4D97-AF65-F5344CB8AC3E}">
        <p14:creationId xmlns:p14="http://schemas.microsoft.com/office/powerpoint/2010/main" val="1063203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0" y="4343179"/>
            <a:ext cx="5485420" cy="4114358"/>
          </a:xfrm>
          <a:prstGeom prst="rect">
            <a:avLst/>
          </a:prstGeom>
        </p:spPr>
        <p:txBody>
          <a:bodyPr/>
          <a:lstStyle/>
          <a:p>
            <a:endParaRPr lang="en-US" i="1" dirty="0">
              <a:solidFill>
                <a:srgbClr val="FF0000"/>
              </a:solidFill>
            </a:endParaRPr>
          </a:p>
        </p:txBody>
      </p:sp>
      <p:sp>
        <p:nvSpPr>
          <p:cNvPr id="4" name="Slide Number Placeholder 3"/>
          <p:cNvSpPr>
            <a:spLocks noGrp="1"/>
          </p:cNvSpPr>
          <p:nvPr>
            <p:ph type="sldNum" sz="quarter" idx="10"/>
          </p:nvPr>
        </p:nvSpPr>
        <p:spPr/>
        <p:txBody>
          <a:bodyPr/>
          <a:lstStyle/>
          <a:p>
            <a:fld id="{C0470FA2-A55E-4E4A-A052-B96F76F59001}" type="slidenum">
              <a:rPr lang="en-US" smtClean="0"/>
              <a:t>5</a:t>
            </a:fld>
            <a:endParaRPr lang="en-US"/>
          </a:p>
        </p:txBody>
      </p:sp>
    </p:spTree>
    <p:extLst>
      <p:ext uri="{BB962C8B-B14F-4D97-AF65-F5344CB8AC3E}">
        <p14:creationId xmlns:p14="http://schemas.microsoft.com/office/powerpoint/2010/main" val="1417094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0470FA2-A55E-4E4A-A052-B96F76F59001}" type="slidenum">
              <a:rPr lang="en-US" smtClean="0"/>
              <a:t>7</a:t>
            </a:fld>
            <a:endParaRPr lang="en-US"/>
          </a:p>
        </p:txBody>
      </p:sp>
    </p:spTree>
    <p:extLst>
      <p:ext uri="{BB962C8B-B14F-4D97-AF65-F5344CB8AC3E}">
        <p14:creationId xmlns:p14="http://schemas.microsoft.com/office/powerpoint/2010/main" val="880588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0470FA2-A55E-4E4A-A052-B96F76F59001}" type="slidenum">
              <a:rPr lang="en-US" smtClean="0"/>
              <a:t>10</a:t>
            </a:fld>
            <a:endParaRPr lang="en-US"/>
          </a:p>
        </p:txBody>
      </p:sp>
    </p:spTree>
    <p:extLst>
      <p:ext uri="{BB962C8B-B14F-4D97-AF65-F5344CB8AC3E}">
        <p14:creationId xmlns:p14="http://schemas.microsoft.com/office/powerpoint/2010/main" val="4241083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a:extLst>
              <a:ext uri="{FF2B5EF4-FFF2-40B4-BE49-F238E27FC236}">
                <a16:creationId xmlns:a16="http://schemas.microsoft.com/office/drawing/2014/main" id="{2EA76F0E-20D4-4D33-BAF3-C18BDBEFD65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Espace réservé des notes 2">
            <a:extLst>
              <a:ext uri="{FF2B5EF4-FFF2-40B4-BE49-F238E27FC236}">
                <a16:creationId xmlns:a16="http://schemas.microsoft.com/office/drawing/2014/main" id="{1A5F485D-509C-4107-90A7-367EAE6CEEC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
        <p:nvSpPr>
          <p:cNvPr id="56324" name="Espace réservé du numéro de diapositive 3">
            <a:extLst>
              <a:ext uri="{FF2B5EF4-FFF2-40B4-BE49-F238E27FC236}">
                <a16:creationId xmlns:a16="http://schemas.microsoft.com/office/drawing/2014/main" id="{0F3BD88B-F678-4BAF-BF4C-5CA44D51619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3895CB3-DF18-4721-AE3F-F2D33D3FC94C}" type="slidenum">
              <a:rPr lang="fr-FR" altLang="fr-FR" smtClean="0">
                <a:latin typeface="Calibri" panose="020F0502020204030204" pitchFamily="34" charset="0"/>
              </a:rPr>
              <a:pPr/>
              <a:t>11</a:t>
            </a:fld>
            <a:endParaRPr lang="fr-FR" altLang="fr-FR">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0" y="4343179"/>
            <a:ext cx="5485420" cy="4114358"/>
          </a:xfrm>
          <a:prstGeom prst="rect">
            <a:avLst/>
          </a:prstGeom>
        </p:spPr>
        <p:txBody>
          <a:bodyPr/>
          <a:lstStyle/>
          <a:p>
            <a:pPr algn="l"/>
            <a:r>
              <a:rPr lang="en-US" dirty="0"/>
              <a:t>Be</a:t>
            </a:r>
            <a:r>
              <a:rPr lang="en-US" baseline="0" dirty="0"/>
              <a:t> sure to pre load the MOH presentation </a:t>
            </a:r>
            <a:endParaRPr lang="en-US" dirty="0"/>
          </a:p>
        </p:txBody>
      </p:sp>
      <p:sp>
        <p:nvSpPr>
          <p:cNvPr id="4" name="Header Placeholder 3"/>
          <p:cNvSpPr>
            <a:spLocks noGrp="1"/>
          </p:cNvSpPr>
          <p:nvPr>
            <p:ph type="hdr" sz="quarter" idx="10"/>
          </p:nvPr>
        </p:nvSpPr>
        <p:spPr/>
        <p:txBody>
          <a:bodyPr/>
          <a:lstStyle/>
          <a:p>
            <a:r>
              <a:rPr lang="en-GB"/>
              <a:t>World Health Organization</a:t>
            </a:r>
            <a:endParaRPr lang="en-GB" dirty="0"/>
          </a:p>
        </p:txBody>
      </p:sp>
      <p:sp>
        <p:nvSpPr>
          <p:cNvPr id="5" name="Date Placeholder 4"/>
          <p:cNvSpPr>
            <a:spLocks noGrp="1"/>
          </p:cNvSpPr>
          <p:nvPr>
            <p:ph type="dt" idx="11"/>
          </p:nvPr>
        </p:nvSpPr>
        <p:spPr/>
        <p:txBody>
          <a:bodyPr/>
          <a:lstStyle/>
          <a:p>
            <a:fld id="{C6E8D73C-CE60-4344-8AAE-293F6C4CDD2F}" type="datetime3">
              <a:rPr lang="en-GB" smtClean="0"/>
              <a:pPr/>
              <a:t>8 September, 2020</a:t>
            </a:fld>
            <a:endParaRPr lang="en-GB" dirty="0"/>
          </a:p>
        </p:txBody>
      </p:sp>
      <p:sp>
        <p:nvSpPr>
          <p:cNvPr id="6" name="Slide Number Placeholder 5"/>
          <p:cNvSpPr>
            <a:spLocks noGrp="1"/>
          </p:cNvSpPr>
          <p:nvPr>
            <p:ph type="sldNum" sz="quarter" idx="12"/>
          </p:nvPr>
        </p:nvSpPr>
        <p:spPr/>
        <p:txBody>
          <a:bodyPr/>
          <a:lstStyle/>
          <a:p>
            <a:fld id="{B72562F2-9E12-442C-9575-35AA6B04B8F5}" type="slidenum">
              <a:rPr lang="en-GB" smtClean="0"/>
              <a:pPr/>
              <a:t>16</a:t>
            </a:fld>
            <a:endParaRPr lang="en-GB" dirty="0"/>
          </a:p>
        </p:txBody>
      </p:sp>
    </p:spTree>
    <p:extLst>
      <p:ext uri="{BB962C8B-B14F-4D97-AF65-F5344CB8AC3E}">
        <p14:creationId xmlns:p14="http://schemas.microsoft.com/office/powerpoint/2010/main" val="2331295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A23A38F6-12A2-40F8-BEE2-BAD3AD1C283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i="0" dirty="0"/>
              <a:t>注释：</a:t>
            </a:r>
            <a:r>
              <a:rPr lang="en-GB" b="1"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t>- </a:t>
            </a:r>
            <a:r>
              <a:rPr lang="zh-CN" altLang="en-US" b="0" i="0" dirty="0">
                <a:solidFill>
                  <a:srgbClr val="FF0000"/>
                </a:solidFill>
              </a:rPr>
              <a:t>见</a:t>
            </a:r>
            <a:r>
              <a:rPr lang="en-US" altLang="zh-CN" b="0" i="0" dirty="0">
                <a:solidFill>
                  <a:srgbClr val="FF0000"/>
                </a:solidFill>
              </a:rPr>
              <a:t>《</a:t>
            </a:r>
            <a:r>
              <a:rPr lang="zh-CN" altLang="en-US" b="0" i="0" dirty="0">
                <a:solidFill>
                  <a:srgbClr val="FF0000"/>
                </a:solidFill>
              </a:rPr>
              <a:t>行动后审查指导</a:t>
            </a:r>
            <a:r>
              <a:rPr lang="en-US" altLang="zh-CN" b="0" i="0" dirty="0">
                <a:solidFill>
                  <a:srgbClr val="FF0000"/>
                </a:solidFill>
              </a:rPr>
              <a:t>》</a:t>
            </a:r>
            <a:r>
              <a:rPr lang="zh-CN" altLang="en-US" b="0" i="0" dirty="0">
                <a:solidFill>
                  <a:srgbClr val="FF0000"/>
                </a:solidFill>
              </a:rPr>
              <a:t>第</a:t>
            </a:r>
            <a:r>
              <a:rPr lang="en-US" altLang="zh-CN" b="0" i="0" dirty="0">
                <a:solidFill>
                  <a:srgbClr val="FF0000"/>
                </a:solidFill>
              </a:rPr>
              <a:t>5.1.3</a:t>
            </a:r>
            <a:r>
              <a:rPr lang="zh-CN" altLang="en-US" b="0" i="0" dirty="0">
                <a:solidFill>
                  <a:srgbClr val="FF0000"/>
                </a:solidFill>
              </a:rPr>
              <a:t>节，“</a:t>
            </a:r>
            <a:r>
              <a:rPr lang="zh-CN" altLang="en-US" b="0" i="0" dirty="0">
                <a:solidFill>
                  <a:srgbClr val="FF0000"/>
                </a:solidFill>
                <a:latin typeface="楷体" panose="02010609060101010101" pitchFamily="49" charset="-122"/>
                <a:ea typeface="楷体" panose="02010609060101010101" pitchFamily="49" charset="-122"/>
              </a:rPr>
              <a:t>确定优势、挑战和新发展的能力“</a:t>
            </a:r>
            <a:r>
              <a:rPr lang="en-GB" sz="1200" b="0" i="1" u="none" kern="1200" dirty="0">
                <a:solidFill>
                  <a:schemeClr val="tx1"/>
                </a:solidFill>
                <a:effectLst/>
                <a:latin typeface="+mn-lt"/>
                <a:ea typeface="+mn-ea"/>
                <a:cs typeface="+mn-cs"/>
              </a:rPr>
              <a:t> </a:t>
            </a:r>
          </a:p>
          <a:p>
            <a:endParaRPr lang="en-GB" b="0" dirty="0"/>
          </a:p>
          <a:p>
            <a:r>
              <a:rPr lang="en-GB" b="0" dirty="0"/>
              <a:t>- </a:t>
            </a:r>
            <a:r>
              <a:rPr lang="zh-CN" altLang="en-US" b="0" dirty="0"/>
              <a:t>促成因素</a:t>
            </a:r>
            <a:r>
              <a:rPr lang="en-US" altLang="zh-CN" b="0" dirty="0"/>
              <a:t>=</a:t>
            </a:r>
            <a:r>
              <a:rPr lang="zh-CN" altLang="en-US" b="0" dirty="0"/>
              <a:t>促进性和限制性因素</a:t>
            </a:r>
            <a:endParaRPr lang="en-GB" b="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2525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5528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9032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737600" y="6356369"/>
            <a:ext cx="28448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7FBDDC1B-56B9-984A-A939-2205548C6E6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0536309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mpetitors">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8076158" y="1806497"/>
            <a:ext cx="2910684" cy="1397592"/>
          </a:xfrm>
          <a:effectLst/>
        </p:spPr>
        <p:txBody>
          <a:bodyPr>
            <a:normAutofit/>
          </a:bodyPr>
          <a:lstStyle>
            <a:lvl1pPr marL="0" indent="0">
              <a:buNone/>
              <a:defRPr sz="18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4"/>
          </p:nvPr>
        </p:nvSpPr>
        <p:spPr>
          <a:xfrm>
            <a:off x="1205191" y="1806497"/>
            <a:ext cx="2910684" cy="1397592"/>
          </a:xfrm>
          <a:effectLst/>
        </p:spPr>
        <p:txBody>
          <a:bodyPr>
            <a:normAutofit/>
          </a:bodyPr>
          <a:lstStyle>
            <a:lvl1pPr marL="0" indent="0">
              <a:buNone/>
              <a:defRPr sz="18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4640675" y="1806497"/>
            <a:ext cx="2910684" cy="1397592"/>
          </a:xfrm>
          <a:effectLst/>
        </p:spPr>
        <p:txBody>
          <a:bodyPr>
            <a:normAutofit/>
          </a:bodyPr>
          <a:lstStyle>
            <a:lvl1pPr marL="0" indent="0">
              <a:buNone/>
              <a:defRPr sz="18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012188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B21D6E-BE26-411A-BFC1-F3811CFECCC3}"/>
              </a:ext>
            </a:extLst>
          </p:cNvPr>
          <p:cNvSpPr>
            <a:spLocks noGrp="1"/>
          </p:cNvSpPr>
          <p:nvPr>
            <p:ph type="title"/>
          </p:nvPr>
        </p:nvSpPr>
        <p:spPr/>
        <p:txBody>
          <a:bodyPr/>
          <a:lstStyle/>
          <a:p>
            <a:r>
              <a:rPr lang="fr-FR"/>
              <a:t>Modifiez le style du titre</a:t>
            </a:r>
            <a:endParaRPr lang="en-GB" dirty="0"/>
          </a:p>
        </p:txBody>
      </p:sp>
      <p:sp>
        <p:nvSpPr>
          <p:cNvPr id="3" name="Espace réservé du contenu 2">
            <a:extLst>
              <a:ext uri="{FF2B5EF4-FFF2-40B4-BE49-F238E27FC236}">
                <a16:creationId xmlns:a16="http://schemas.microsoft.com/office/drawing/2014/main" id="{AFB5AFF4-0714-4522-8093-26155F8D4FD1}"/>
              </a:ext>
            </a:extLst>
          </p:cNvPr>
          <p:cNvSpPr>
            <a:spLocks noGrp="1"/>
          </p:cNvSpPr>
          <p:nvPr>
            <p:ph idx="1"/>
          </p:nvPr>
        </p:nvSpPr>
        <p:spPr/>
        <p:txBody>
          <a:bodyPr/>
          <a:lstStyle>
            <a:lvl1pPr>
              <a:defRPr/>
            </a:lvl1pPr>
            <a:lvl2pPr>
              <a:defRPr>
                <a:latin typeface="Roboto" pitchFamily="2" charset="0"/>
                <a:ea typeface="Roboto" pitchFamily="2" charset="0"/>
              </a:defRPr>
            </a:lvl2pPr>
          </a:lstStyle>
          <a:p>
            <a:pPr lvl="0"/>
            <a:r>
              <a:rPr lang="fr-FR"/>
              <a:t>Modifier les styles du texte du masque</a:t>
            </a:r>
          </a:p>
          <a:p>
            <a:pPr lvl="1"/>
            <a:r>
              <a:rPr lang="fr-FR"/>
              <a:t>Deuxième niveau</a:t>
            </a:r>
          </a:p>
        </p:txBody>
      </p:sp>
    </p:spTree>
    <p:extLst>
      <p:ext uri="{BB962C8B-B14F-4D97-AF65-F5344CB8AC3E}">
        <p14:creationId xmlns:p14="http://schemas.microsoft.com/office/powerpoint/2010/main" val="2657761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0EEA4F3-09EE-4D28-AA9A-D7F84CB64B40}"/>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08/09/2020</a:t>
            </a:fld>
            <a:endParaRPr lang="en-GB"/>
          </a:p>
        </p:txBody>
      </p:sp>
      <p:sp>
        <p:nvSpPr>
          <p:cNvPr id="3" name="Espace réservé du pied de page 2">
            <a:extLst>
              <a:ext uri="{FF2B5EF4-FFF2-40B4-BE49-F238E27FC236}">
                <a16:creationId xmlns:a16="http://schemas.microsoft.com/office/drawing/2014/main" id="{B1DC75FC-A33F-4092-ABCD-6E4C0ECD160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Espace réservé du numéro de diapositive 3">
            <a:extLst>
              <a:ext uri="{FF2B5EF4-FFF2-40B4-BE49-F238E27FC236}">
                <a16:creationId xmlns:a16="http://schemas.microsoft.com/office/drawing/2014/main" id="{3D34B7AF-1AFD-4306-BADC-7490DE58A7A1}"/>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
        <p:nvSpPr>
          <p:cNvPr id="5" name="Rectangle 4">
            <a:extLst>
              <a:ext uri="{FF2B5EF4-FFF2-40B4-BE49-F238E27FC236}">
                <a16:creationId xmlns:a16="http://schemas.microsoft.com/office/drawing/2014/main" id="{5BFA69A0-A08F-4351-817D-3671C2ED6053}"/>
              </a:ext>
            </a:extLst>
          </p:cNvPr>
          <p:cNvSpPr/>
          <p:nvPr/>
        </p:nvSpPr>
        <p:spPr>
          <a:xfrm>
            <a:off x="0" y="0"/>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1">
            <a:extLst>
              <a:ext uri="{FF2B5EF4-FFF2-40B4-BE49-F238E27FC236}">
                <a16:creationId xmlns:a16="http://schemas.microsoft.com/office/drawing/2014/main" id="{CA1D1640-77A0-413E-9B51-F1432B1F430B}"/>
              </a:ext>
            </a:extLst>
          </p:cNvPr>
          <p:cNvPicPr>
            <a:picLocks noChangeAspect="1"/>
          </p:cNvPicPr>
          <p:nvPr/>
        </p:nvPicPr>
        <p:blipFill rotWithShape="1">
          <a:blip r:embed="rId2"/>
          <a:srcRect t="14287" b="17436"/>
          <a:stretch/>
        </p:blipFill>
        <p:spPr>
          <a:xfrm>
            <a:off x="51387" y="0"/>
            <a:ext cx="3329643" cy="1068984"/>
          </a:xfrm>
          <a:prstGeom prst="rect">
            <a:avLst/>
          </a:prstGeom>
        </p:spPr>
      </p:pic>
      <p:sp>
        <p:nvSpPr>
          <p:cNvPr id="9" name="Espace réservé du titre 1">
            <a:extLst>
              <a:ext uri="{FF2B5EF4-FFF2-40B4-BE49-F238E27FC236}">
                <a16:creationId xmlns:a16="http://schemas.microsoft.com/office/drawing/2014/main" id="{D781D896-8D4E-4362-94F2-448697A6BB5D}"/>
              </a:ext>
            </a:extLst>
          </p:cNvPr>
          <p:cNvSpPr>
            <a:spLocks noGrp="1"/>
          </p:cNvSpPr>
          <p:nvPr>
            <p:ph type="title"/>
          </p:nvPr>
        </p:nvSpPr>
        <p:spPr>
          <a:xfrm>
            <a:off x="326136" y="5438016"/>
            <a:ext cx="10515600" cy="702000"/>
          </a:xfrm>
          <a:prstGeom prst="rect">
            <a:avLst/>
          </a:prstGeom>
        </p:spPr>
        <p:txBody>
          <a:bodyPr vert="horz" lIns="91440" tIns="45720" rIns="91440" bIns="45720" rtlCol="0" anchor="ctr">
            <a:normAutofit/>
          </a:bodyPr>
          <a:lstStyle>
            <a:lvl1pPr>
              <a:defRPr sz="4000"/>
            </a:lvl1pPr>
          </a:lstStyle>
          <a:p>
            <a:r>
              <a:rPr lang="fr-FR"/>
              <a:t>Modifiez le style du titre</a:t>
            </a:r>
            <a:endParaRPr lang="en-GB" dirty="0"/>
          </a:p>
        </p:txBody>
      </p:sp>
      <p:pic>
        <p:nvPicPr>
          <p:cNvPr id="102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30148" y="74401"/>
            <a:ext cx="2232564" cy="1158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userDrawn="1"/>
        </p:nvSpPr>
        <p:spPr>
          <a:xfrm>
            <a:off x="1330148" y="279206"/>
            <a:ext cx="2339102" cy="523220"/>
          </a:xfrm>
          <a:prstGeom prst="rect">
            <a:avLst/>
          </a:prstGeom>
          <a:noFill/>
        </p:spPr>
        <p:txBody>
          <a:bodyPr wrap="none" rtlCol="0">
            <a:spAutoFit/>
          </a:bodyPr>
          <a:lstStyle/>
          <a:p>
            <a:r>
              <a:rPr lang="zh-CN" altLang="en-US" sz="2800" b="1" dirty="0">
                <a:solidFill>
                  <a:schemeClr val="bg1"/>
                </a:solidFill>
                <a:latin typeface="华文细黑" panose="02010600040101010101" pitchFamily="2" charset="-122"/>
                <a:ea typeface="华文细黑" panose="02010600040101010101" pitchFamily="2" charset="-122"/>
              </a:rPr>
              <a:t>世界卫生组织</a:t>
            </a:r>
          </a:p>
        </p:txBody>
      </p:sp>
    </p:spTree>
    <p:extLst>
      <p:ext uri="{BB962C8B-B14F-4D97-AF65-F5344CB8AC3E}">
        <p14:creationId xmlns:p14="http://schemas.microsoft.com/office/powerpoint/2010/main" val="843296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3C7915DB-13EE-4717-9759-F7A582A08EF1}"/>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08/09/2020</a:t>
            </a:fld>
            <a:endParaRPr lang="en-GB"/>
          </a:p>
        </p:txBody>
      </p:sp>
      <p:sp>
        <p:nvSpPr>
          <p:cNvPr id="5" name="Espace réservé du pied de page 4">
            <a:extLst>
              <a:ext uri="{FF2B5EF4-FFF2-40B4-BE49-F238E27FC236}">
                <a16:creationId xmlns:a16="http://schemas.microsoft.com/office/drawing/2014/main" id="{54E17B7E-2335-4CAA-81C5-97529116E36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Espace réservé du numéro de diapositive 5">
            <a:extLst>
              <a:ext uri="{FF2B5EF4-FFF2-40B4-BE49-F238E27FC236}">
                <a16:creationId xmlns:a16="http://schemas.microsoft.com/office/drawing/2014/main" id="{936BB5DB-A85E-4218-98E7-A9D22DA89100}"/>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
        <p:nvSpPr>
          <p:cNvPr id="7" name="Rectangle 6">
            <a:extLst>
              <a:ext uri="{FF2B5EF4-FFF2-40B4-BE49-F238E27FC236}">
                <a16:creationId xmlns:a16="http://schemas.microsoft.com/office/drawing/2014/main" id="{BC53AB8E-AA06-4218-A719-2877AE68CAB5}"/>
              </a:ext>
            </a:extLst>
          </p:cNvPr>
          <p:cNvSpPr/>
          <p:nvPr/>
        </p:nvSpPr>
        <p:spPr>
          <a:xfrm>
            <a:off x="0" y="-9525"/>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1">
            <a:extLst>
              <a:ext uri="{FF2B5EF4-FFF2-40B4-BE49-F238E27FC236}">
                <a16:creationId xmlns:a16="http://schemas.microsoft.com/office/drawing/2014/main" id="{6EB9E4FA-3BB8-4F87-AE4D-CA3E59946D7F}"/>
              </a:ext>
            </a:extLst>
          </p:cNvPr>
          <p:cNvPicPr>
            <a:picLocks noChangeAspect="1"/>
          </p:cNvPicPr>
          <p:nvPr/>
        </p:nvPicPr>
        <p:blipFill rotWithShape="1">
          <a:blip r:embed="rId2"/>
          <a:srcRect t="14287" b="17436"/>
          <a:stretch/>
        </p:blipFill>
        <p:spPr>
          <a:xfrm>
            <a:off x="51387" y="0"/>
            <a:ext cx="3329643" cy="1068984"/>
          </a:xfrm>
          <a:prstGeom prst="rect">
            <a:avLst/>
          </a:prstGeom>
        </p:spPr>
      </p:pic>
      <p:sp>
        <p:nvSpPr>
          <p:cNvPr id="2" name="Titre 1">
            <a:extLst>
              <a:ext uri="{FF2B5EF4-FFF2-40B4-BE49-F238E27FC236}">
                <a16:creationId xmlns:a16="http://schemas.microsoft.com/office/drawing/2014/main" id="{D60CA68F-48D9-4BE7-A261-867224BD9FF1}"/>
              </a:ext>
            </a:extLst>
          </p:cNvPr>
          <p:cNvSpPr>
            <a:spLocks noGrp="1"/>
          </p:cNvSpPr>
          <p:nvPr>
            <p:ph type="title"/>
          </p:nvPr>
        </p:nvSpPr>
        <p:spPr>
          <a:xfrm>
            <a:off x="831850" y="1709739"/>
            <a:ext cx="10515600" cy="1065544"/>
          </a:xfrm>
        </p:spPr>
        <p:txBody>
          <a:bodyPr anchor="b">
            <a:normAutofit/>
          </a:bodyPr>
          <a:lstStyle>
            <a:lvl1pPr>
              <a:defRPr sz="4000"/>
            </a:lvl1pPr>
          </a:lstStyle>
          <a:p>
            <a:r>
              <a:rPr lang="fr-FR"/>
              <a:t>Modifiez le style du titre</a:t>
            </a:r>
            <a:endParaRPr lang="en-GB" dirty="0"/>
          </a:p>
        </p:txBody>
      </p:sp>
      <p:sp>
        <p:nvSpPr>
          <p:cNvPr id="3" name="Espace réservé du texte 2">
            <a:extLst>
              <a:ext uri="{FF2B5EF4-FFF2-40B4-BE49-F238E27FC236}">
                <a16:creationId xmlns:a16="http://schemas.microsoft.com/office/drawing/2014/main" id="{6039FF4C-7A9E-4F7C-8909-14E75C44ACB4}"/>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Tree>
    <p:extLst>
      <p:ext uri="{BB962C8B-B14F-4D97-AF65-F5344CB8AC3E}">
        <p14:creationId xmlns:p14="http://schemas.microsoft.com/office/powerpoint/2010/main" val="2561728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5F82F9-3DCB-4B48-97B0-D9790ED1A578}"/>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D926A208-D9AF-4325-BB1F-D861CE0C5567}"/>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p:txBody>
      </p:sp>
      <p:sp>
        <p:nvSpPr>
          <p:cNvPr id="4" name="Espace réservé du contenu 3">
            <a:extLst>
              <a:ext uri="{FF2B5EF4-FFF2-40B4-BE49-F238E27FC236}">
                <a16:creationId xmlns:a16="http://schemas.microsoft.com/office/drawing/2014/main" id="{42250083-7BBF-49C8-B970-8721C7D3FE87}"/>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p:txBody>
      </p:sp>
      <p:sp>
        <p:nvSpPr>
          <p:cNvPr id="5" name="Espace réservé de la date 4">
            <a:extLst>
              <a:ext uri="{FF2B5EF4-FFF2-40B4-BE49-F238E27FC236}">
                <a16:creationId xmlns:a16="http://schemas.microsoft.com/office/drawing/2014/main" id="{B8F07DD1-C95C-4D8B-A709-DD1128252513}"/>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08/09/2020</a:t>
            </a:fld>
            <a:endParaRPr lang="en-GB"/>
          </a:p>
        </p:txBody>
      </p:sp>
      <p:sp>
        <p:nvSpPr>
          <p:cNvPr id="6" name="Espace réservé du pied de page 5">
            <a:extLst>
              <a:ext uri="{FF2B5EF4-FFF2-40B4-BE49-F238E27FC236}">
                <a16:creationId xmlns:a16="http://schemas.microsoft.com/office/drawing/2014/main" id="{9ACCAB78-BBB5-4E63-A31C-618372A08AC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Espace réservé du numéro de diapositive 6">
            <a:extLst>
              <a:ext uri="{FF2B5EF4-FFF2-40B4-BE49-F238E27FC236}">
                <a16:creationId xmlns:a16="http://schemas.microsoft.com/office/drawing/2014/main" id="{F1FE91F4-DE27-4739-B783-F89A1474DF05}"/>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26457258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50BE81-8F74-4823-AC6D-8AE7ACDF0D35}"/>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14BA6FB0-58BD-485D-8CEC-DE65DA0F95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43993C8B-6452-4E88-B1C3-0D42FDBF0ACB}"/>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985C983A-133E-4A8C-A99B-3EA1F4C023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74774DF6-C49A-4E59-B44E-E33CBC9210C0}"/>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843B8A32-79EB-4F4A-A844-6FC7BAFAE5BA}"/>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08/09/2020</a:t>
            </a:fld>
            <a:endParaRPr lang="en-GB"/>
          </a:p>
        </p:txBody>
      </p:sp>
      <p:sp>
        <p:nvSpPr>
          <p:cNvPr id="8" name="Espace réservé du pied de page 7">
            <a:extLst>
              <a:ext uri="{FF2B5EF4-FFF2-40B4-BE49-F238E27FC236}">
                <a16:creationId xmlns:a16="http://schemas.microsoft.com/office/drawing/2014/main" id="{38F5FD67-A610-481F-A49A-D87A2440281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Espace réservé du numéro de diapositive 8">
            <a:extLst>
              <a:ext uri="{FF2B5EF4-FFF2-40B4-BE49-F238E27FC236}">
                <a16:creationId xmlns:a16="http://schemas.microsoft.com/office/drawing/2014/main" id="{990DE5F8-33AF-47B0-90DA-1C8AD9AA8103}"/>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3900602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ACA34E-69E2-4B19-91F8-DB6B4FE55169}"/>
              </a:ext>
            </a:extLst>
          </p:cNvPr>
          <p:cNvSpPr>
            <a:spLocks noGrp="1"/>
          </p:cNvSpPr>
          <p:nvPr>
            <p:ph type="title"/>
          </p:nvPr>
        </p:nvSpPr>
        <p:spPr/>
        <p:txBody>
          <a:bodyPr/>
          <a:lstStyle/>
          <a:p>
            <a:r>
              <a:rPr lang="fr-FR"/>
              <a:t>Modifiez le style du titre</a:t>
            </a:r>
            <a:endParaRPr lang="en-GB" dirty="0"/>
          </a:p>
        </p:txBody>
      </p:sp>
      <p:sp>
        <p:nvSpPr>
          <p:cNvPr id="3" name="Espace réservé de la date 2">
            <a:extLst>
              <a:ext uri="{FF2B5EF4-FFF2-40B4-BE49-F238E27FC236}">
                <a16:creationId xmlns:a16="http://schemas.microsoft.com/office/drawing/2014/main" id="{E5B8A36F-A520-43EA-8647-9BF790B02C04}"/>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08/09/2020</a:t>
            </a:fld>
            <a:endParaRPr lang="en-GB"/>
          </a:p>
        </p:txBody>
      </p:sp>
      <p:sp>
        <p:nvSpPr>
          <p:cNvPr id="4" name="Espace réservé du pied de page 3">
            <a:extLst>
              <a:ext uri="{FF2B5EF4-FFF2-40B4-BE49-F238E27FC236}">
                <a16:creationId xmlns:a16="http://schemas.microsoft.com/office/drawing/2014/main" id="{332D55F2-EC01-43AB-B94C-403981A2B1D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Espace réservé du numéro de diapositive 4">
            <a:extLst>
              <a:ext uri="{FF2B5EF4-FFF2-40B4-BE49-F238E27FC236}">
                <a16:creationId xmlns:a16="http://schemas.microsoft.com/office/drawing/2014/main" id="{4F2FF857-D9CA-407F-BEE9-F77FF7204A3B}"/>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100462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76749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7D2560-28C5-45B1-AF16-85B39672FCE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04D292A7-A84D-4BE3-AE91-D73B520F6B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9A41AC1A-F701-4AE9-AE1A-777F224FAB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B193CF9-EB6D-40A3-8EF8-824CCEC92C18}"/>
              </a:ext>
            </a:extLst>
          </p:cNvPr>
          <p:cNvSpPr>
            <a:spLocks noGrp="1"/>
          </p:cNvSpPr>
          <p:nvPr>
            <p:ph type="dt" sz="half" idx="10"/>
          </p:nvPr>
        </p:nvSpPr>
        <p:spPr>
          <a:xfrm>
            <a:off x="838200" y="6356350"/>
            <a:ext cx="2743200" cy="365125"/>
          </a:xfrm>
          <a:prstGeom prst="rect">
            <a:avLst/>
          </a:prstGeom>
        </p:spPr>
        <p:txBody>
          <a:bodyPr/>
          <a:lstStyle/>
          <a:p>
            <a:fld id="{9961D4FF-6863-4D2F-848E-527FFF55AE61}" type="datetimeFigureOut">
              <a:rPr lang="en-GB" smtClean="0"/>
              <a:t>08/09/2020</a:t>
            </a:fld>
            <a:endParaRPr lang="en-GB"/>
          </a:p>
        </p:txBody>
      </p:sp>
      <p:sp>
        <p:nvSpPr>
          <p:cNvPr id="6" name="Espace réservé du pied de page 5">
            <a:extLst>
              <a:ext uri="{FF2B5EF4-FFF2-40B4-BE49-F238E27FC236}">
                <a16:creationId xmlns:a16="http://schemas.microsoft.com/office/drawing/2014/main" id="{C70D8C85-96B2-4E32-91AA-24FB10D7A81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Espace réservé du numéro de diapositive 6">
            <a:extLst>
              <a:ext uri="{FF2B5EF4-FFF2-40B4-BE49-F238E27FC236}">
                <a16:creationId xmlns:a16="http://schemas.microsoft.com/office/drawing/2014/main" id="{2AC2ED17-CE2F-4728-8870-3C4C58FA3954}"/>
              </a:ext>
            </a:extLst>
          </p:cNvPr>
          <p:cNvSpPr>
            <a:spLocks noGrp="1"/>
          </p:cNvSpPr>
          <p:nvPr>
            <p:ph type="sldNum" sz="quarter" idx="12"/>
          </p:nvPr>
        </p:nvSpPr>
        <p:spPr>
          <a:xfrm>
            <a:off x="8610600" y="6356350"/>
            <a:ext cx="2743200" cy="365125"/>
          </a:xfrm>
          <a:prstGeom prst="rect">
            <a:avLst/>
          </a:prstGeom>
        </p:spPr>
        <p:txBody>
          <a:bodyPr/>
          <a:lstStyle/>
          <a:p>
            <a:fld id="{29EB7188-31A8-48C8-859F-33338EA45D1A}" type="slidenum">
              <a:rPr lang="en-GB" smtClean="0"/>
              <a:t>‹#›</a:t>
            </a:fld>
            <a:endParaRPr lang="en-GB"/>
          </a:p>
        </p:txBody>
      </p:sp>
    </p:spTree>
    <p:extLst>
      <p:ext uri="{BB962C8B-B14F-4D97-AF65-F5344CB8AC3E}">
        <p14:creationId xmlns:p14="http://schemas.microsoft.com/office/powerpoint/2010/main" val="1192559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1"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1" y="6356351"/>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1" y="6356351"/>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7971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710874"/>
          </a:xfrm>
        </p:spPr>
        <p:txBody>
          <a:bodyPr/>
          <a:lstStyle/>
          <a:p>
            <a:r>
              <a:rPr lang="en-US"/>
              <a:t>Click to edit Master title style</a:t>
            </a:r>
            <a:endParaRPr lang="en-GB"/>
          </a:p>
        </p:txBody>
      </p:sp>
    </p:spTree>
    <p:extLst>
      <p:ext uri="{BB962C8B-B14F-4D97-AF65-F5344CB8AC3E}">
        <p14:creationId xmlns:p14="http://schemas.microsoft.com/office/powerpoint/2010/main" val="100930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8950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5629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1498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334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4430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159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9/8/2020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786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gif"/><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09125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9223E2B-279A-4BC4-B2E6-BD05DECFDFFC}"/>
              </a:ext>
            </a:extLst>
          </p:cNvPr>
          <p:cNvSpPr>
            <a:spLocks noGrp="1"/>
          </p:cNvSpPr>
          <p:nvPr>
            <p:ph type="body" idx="1"/>
          </p:nvPr>
        </p:nvSpPr>
        <p:spPr>
          <a:xfrm>
            <a:off x="838200" y="1228205"/>
            <a:ext cx="10515600" cy="4351338"/>
          </a:xfrm>
          <a:prstGeom prst="rect">
            <a:avLst/>
          </a:prstGeom>
        </p:spPr>
        <p:txBody>
          <a:bodyPr vert="horz" lIns="91440" tIns="45720" rIns="91440" bIns="45720" rtlCol="0">
            <a:normAutofit/>
          </a:bodyPr>
          <a:lstStyle/>
          <a:p>
            <a:pPr lvl="0"/>
            <a:endParaRPr lang="fr-FR" dirty="0"/>
          </a:p>
          <a:p>
            <a:pPr lvl="2"/>
            <a:endParaRPr lang="fr-FR" dirty="0"/>
          </a:p>
        </p:txBody>
      </p:sp>
      <p:sp>
        <p:nvSpPr>
          <p:cNvPr id="11" name="TextBox 6">
            <a:extLst>
              <a:ext uri="{FF2B5EF4-FFF2-40B4-BE49-F238E27FC236}">
                <a16:creationId xmlns:a16="http://schemas.microsoft.com/office/drawing/2014/main" id="{2E8AF0BA-D660-4568-82CA-4734F0A72A20}"/>
              </a:ext>
            </a:extLst>
          </p:cNvPr>
          <p:cNvSpPr txBox="1"/>
          <p:nvPr/>
        </p:nvSpPr>
        <p:spPr>
          <a:xfrm>
            <a:off x="478221" y="6688723"/>
            <a:ext cx="11713779" cy="169277"/>
          </a:xfrm>
          <a:prstGeom prst="rect">
            <a:avLst/>
          </a:prstGeom>
          <a:solidFill>
            <a:srgbClr val="5B92E5"/>
          </a:solidFill>
        </p:spPr>
        <p:txBody>
          <a:bodyPr wrap="square" tIns="0" bIns="0" rtlCol="0" anchor="ctr"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kumimoji="0" lang="en-US" sz="11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WORLD HEALTH ORGANIZATION </a:t>
            </a:r>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After Action Review	PAGE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fld id="{06EF6311-959C-416E-8381-83B18966FFAB}" type="datetime7">
              <a:rPr kumimoji="0" lang="en-GB"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Sep-20</a:t>
            </a:fld>
            <a:r>
              <a:rPr kumimoji="0" lang="en-GB"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t>
            </a:r>
          </a:p>
        </p:txBody>
      </p:sp>
      <p:pic>
        <p:nvPicPr>
          <p:cNvPr id="12" name="Picture 2">
            <a:extLst>
              <a:ext uri="{FF2B5EF4-FFF2-40B4-BE49-F238E27FC236}">
                <a16:creationId xmlns:a16="http://schemas.microsoft.com/office/drawing/2014/main" id="{ADB22092-B1DC-470E-A26A-D3D7A9B1538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
        <p:nvSpPr>
          <p:cNvPr id="13" name="Title 4">
            <a:extLst>
              <a:ext uri="{FF2B5EF4-FFF2-40B4-BE49-F238E27FC236}">
                <a16:creationId xmlns:a16="http://schemas.microsoft.com/office/drawing/2014/main" id="{30EC3AA1-A488-4CEA-8648-F6CBBAA16ABB}"/>
              </a:ext>
            </a:extLst>
          </p:cNvPr>
          <p:cNvSpPr txBox="1">
            <a:spLocks/>
          </p:cNvSpPr>
          <p:nvPr/>
        </p:nvSpPr>
        <p:spPr>
          <a:xfrm>
            <a:off x="1587" y="0"/>
            <a:ext cx="12190413" cy="783771"/>
          </a:xfrm>
          <a:prstGeom prst="rect">
            <a:avLst/>
          </a:prstGeom>
          <a:solidFill>
            <a:srgbClr val="0070C0"/>
          </a:solid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4000" b="1" spc="-220" dirty="0">
              <a:solidFill>
                <a:schemeClr val="bg1"/>
              </a:solidFill>
              <a:latin typeface="Roboto Cn" pitchFamily="2" charset="0"/>
              <a:ea typeface="Roboto Cn" pitchFamily="2" charset="0"/>
              <a:cs typeface="Arial" panose="020B0604020202020204" pitchFamily="34" charset="0"/>
            </a:endParaRPr>
          </a:p>
        </p:txBody>
      </p:sp>
      <p:sp>
        <p:nvSpPr>
          <p:cNvPr id="2" name="Espace réservé du titre 1">
            <a:extLst>
              <a:ext uri="{FF2B5EF4-FFF2-40B4-BE49-F238E27FC236}">
                <a16:creationId xmlns:a16="http://schemas.microsoft.com/office/drawing/2014/main" id="{B806A787-5189-4DF7-94D1-FD6924534CB1}"/>
              </a:ext>
            </a:extLst>
          </p:cNvPr>
          <p:cNvSpPr>
            <a:spLocks noGrp="1"/>
          </p:cNvSpPr>
          <p:nvPr>
            <p:ph type="title"/>
          </p:nvPr>
        </p:nvSpPr>
        <p:spPr>
          <a:xfrm>
            <a:off x="838200" y="40885"/>
            <a:ext cx="10515600" cy="702000"/>
          </a:xfrm>
          <a:prstGeom prst="rect">
            <a:avLst/>
          </a:prstGeom>
        </p:spPr>
        <p:txBody>
          <a:bodyPr vert="horz" lIns="91440" tIns="45720" rIns="91440" bIns="45720" rtlCol="0" anchor="ctr">
            <a:normAutofit/>
          </a:bodyPr>
          <a:lstStyle/>
          <a:p>
            <a:endParaRPr lang="en-GB" dirty="0"/>
          </a:p>
        </p:txBody>
      </p:sp>
      <p:sp>
        <p:nvSpPr>
          <p:cNvPr id="8" name="TextBox 6">
            <a:extLst>
              <a:ext uri="{FF2B5EF4-FFF2-40B4-BE49-F238E27FC236}">
                <a16:creationId xmlns:a16="http://schemas.microsoft.com/office/drawing/2014/main" id="{9CD1F8C2-E926-4C70-A286-BDC2D1D73D9F}"/>
              </a:ext>
            </a:extLst>
          </p:cNvPr>
          <p:cNvSpPr txBox="1"/>
          <p:nvPr userDrawn="1"/>
        </p:nvSpPr>
        <p:spPr>
          <a:xfrm>
            <a:off x="478221" y="6688723"/>
            <a:ext cx="11713779" cy="169277"/>
          </a:xfrm>
          <a:prstGeom prst="rect">
            <a:avLst/>
          </a:prstGeom>
          <a:solidFill>
            <a:srgbClr val="5B92E5"/>
          </a:solidFill>
        </p:spPr>
        <p:txBody>
          <a:bodyPr wrap="square" tIns="0" bIns="0" rtlCol="0" anchor="ctr"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kumimoji="0" lang="zh-CN" altLang="en-US" sz="1100" b="1" i="0" u="none" strike="noStrike" kern="1200" cap="none" spc="0" normalizeH="0" baseline="0" noProof="0" dirty="0">
                <a:ln>
                  <a:noFill/>
                </a:ln>
                <a:solidFill>
                  <a:prstClr val="white"/>
                </a:solidFill>
                <a:effectLst/>
                <a:uLnTx/>
                <a:uFillTx/>
                <a:latin typeface="Times New Roman" panose="02020603050405020304" pitchFamily="18" charset="0"/>
                <a:ea typeface="黑体" panose="02010609060101010101" pitchFamily="49" charset="-122"/>
                <a:cs typeface="Times New Roman" panose="02020603050405020304" pitchFamily="18" charset="0"/>
              </a:rPr>
              <a:t>世界卫生组织 </a:t>
            </a:r>
            <a:r>
              <a:rPr kumimoji="0" lang="en-US" altLang="zh-CN" sz="1100" b="1" i="0" u="none" strike="noStrike" kern="1200" cap="none" spc="0" normalizeH="0" baseline="0" noProof="0" dirty="0">
                <a:ln>
                  <a:noFill/>
                </a:ln>
                <a:solidFill>
                  <a:prstClr val="white"/>
                </a:solidFill>
                <a:effectLst/>
                <a:uLnTx/>
                <a:uFillTx/>
                <a:latin typeface="Times New Roman" panose="02020603050405020304" pitchFamily="18" charset="0"/>
                <a:ea typeface="黑体" panose="02010609060101010101" pitchFamily="49" charset="-122"/>
                <a:cs typeface="Times New Roman" panose="02020603050405020304" pitchFamily="18" charset="0"/>
              </a:rPr>
              <a:t>- </a:t>
            </a:r>
            <a:r>
              <a:rPr kumimoji="0" lang="zh-CN" altLang="en-US" sz="1100" b="1" i="0" u="none" strike="noStrike" kern="1200" cap="none" spc="0" normalizeH="0" baseline="0" noProof="0" dirty="0">
                <a:ln>
                  <a:noFill/>
                </a:ln>
                <a:solidFill>
                  <a:prstClr val="white"/>
                </a:solidFill>
                <a:effectLst/>
                <a:uLnTx/>
                <a:uFillTx/>
                <a:latin typeface="Times New Roman" panose="02020603050405020304" pitchFamily="18" charset="0"/>
                <a:ea typeface="黑体" panose="02010609060101010101" pitchFamily="49" charset="-122"/>
                <a:cs typeface="Times New Roman" panose="02020603050405020304" pitchFamily="18" charset="0"/>
              </a:rPr>
              <a:t>国家</a:t>
            </a:r>
            <a:r>
              <a:rPr kumimoji="0" lang="en-US" altLang="zh-CN" sz="1100" b="1" i="0" u="none" strike="noStrike" kern="1200" cap="none" spc="0" normalizeH="0" baseline="0" noProof="0" dirty="0">
                <a:ln>
                  <a:noFill/>
                </a:ln>
                <a:solidFill>
                  <a:prstClr val="white"/>
                </a:solidFill>
                <a:effectLst/>
                <a:uLnTx/>
                <a:uFillTx/>
                <a:latin typeface="Times New Roman" panose="02020603050405020304" pitchFamily="18" charset="0"/>
                <a:ea typeface="黑体" panose="02010609060101010101" pitchFamily="49" charset="-122"/>
                <a:cs typeface="Times New Roman" panose="02020603050405020304" pitchFamily="18" charset="0"/>
              </a:rPr>
              <a:t>COVID-19</a:t>
            </a:r>
            <a:r>
              <a:rPr kumimoji="0" lang="zh-CN" altLang="en-US" sz="1100" b="1" i="0" u="none" strike="noStrike" kern="1200" cap="none" spc="0" normalizeH="0" baseline="0" noProof="0" dirty="0">
                <a:ln>
                  <a:noFill/>
                </a:ln>
                <a:solidFill>
                  <a:prstClr val="white"/>
                </a:solidFill>
                <a:effectLst/>
                <a:uLnTx/>
                <a:uFillTx/>
                <a:latin typeface="Times New Roman" panose="02020603050405020304" pitchFamily="18" charset="0"/>
                <a:ea typeface="黑体" panose="02010609060101010101" pitchFamily="49" charset="-122"/>
                <a:cs typeface="Times New Roman" panose="02020603050405020304" pitchFamily="18" charset="0"/>
              </a:rPr>
              <a:t>行动内审查（</a:t>
            </a:r>
            <a:r>
              <a:rPr kumimoji="0" lang="en-US" altLang="zh-CN" sz="1100" b="1" i="0" u="none" strike="noStrike" kern="1200" cap="none" spc="0" normalizeH="0" baseline="0" noProof="0" dirty="0">
                <a:ln>
                  <a:noFill/>
                </a:ln>
                <a:solidFill>
                  <a:prstClr val="white"/>
                </a:solidFill>
                <a:effectLst/>
                <a:uLnTx/>
                <a:uFillTx/>
                <a:latin typeface="Times New Roman" panose="02020603050405020304" pitchFamily="18" charset="0"/>
                <a:ea typeface="黑体" panose="02010609060101010101" pitchFamily="49" charset="-122"/>
                <a:cs typeface="Times New Roman" panose="02020603050405020304" pitchFamily="18" charset="0"/>
              </a:rPr>
              <a:t>IAR</a:t>
            </a:r>
            <a:r>
              <a:rPr kumimoji="0" lang="zh-CN" altLang="en-US" sz="1100" b="1" i="0" u="none" strike="noStrike" kern="1200" cap="none" spc="0" normalizeH="0" baseline="0" noProof="0" dirty="0">
                <a:ln>
                  <a:noFill/>
                </a:ln>
                <a:solidFill>
                  <a:prstClr val="white"/>
                </a:solidFill>
                <a:effectLst/>
                <a:uLnTx/>
                <a:uFillTx/>
                <a:latin typeface="Times New Roman" panose="02020603050405020304" pitchFamily="18" charset="0"/>
                <a:ea typeface="黑体" panose="02010609060101010101" pitchFamily="49" charset="-122"/>
                <a:cs typeface="Times New Roman" panose="02020603050405020304" pitchFamily="18" charset="0"/>
              </a:rPr>
              <a:t>） </a:t>
            </a:r>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r>
              <a:rPr kumimoji="0" lang="zh-CN" alt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幻灯片</a:t>
            </a:r>
            <a:r>
              <a:rPr kumimoji="0" lang="en-US"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endParaRPr kumimoji="0" lang="en-GB"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9" name="Picture 2">
            <a:extLst>
              <a:ext uri="{FF2B5EF4-FFF2-40B4-BE49-F238E27FC236}">
                <a16:creationId xmlns:a16="http://schemas.microsoft.com/office/drawing/2014/main" id="{5EF4C224-7E63-4CD6-90C4-8DEB19405C41}"/>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Tree>
    <p:extLst>
      <p:ext uri="{BB962C8B-B14F-4D97-AF65-F5344CB8AC3E}">
        <p14:creationId xmlns:p14="http://schemas.microsoft.com/office/powerpoint/2010/main" val="296465518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Lst>
  <p:txStyles>
    <p:titleStyle>
      <a:lvl1pPr algn="l" defTabSz="914400" rtl="0" eaLnBrk="1" latinLnBrk="0" hangingPunct="1">
        <a:lnSpc>
          <a:spcPct val="90000"/>
        </a:lnSpc>
        <a:spcBef>
          <a:spcPct val="0"/>
        </a:spcBef>
        <a:buNone/>
        <a:defRPr sz="3600" b="1" kern="1200">
          <a:solidFill>
            <a:schemeClr val="bg1"/>
          </a:solidFill>
          <a:latin typeface="Roboto Cn" pitchFamily="2" charset="0"/>
          <a:ea typeface="Roboto Cn"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1">
              <a:lumMod val="75000"/>
            </a:schemeClr>
          </a:solidFill>
          <a:latin typeface="Roboto" pitchFamily="2" charset="0"/>
          <a:ea typeface="Roboto"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40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creativecommons.org/licenses/by-nc-sa/3.0/igo/deed.zh"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38.svg"/><Relationship Id="rId11" Type="http://schemas.openxmlformats.org/officeDocument/2006/relationships/image" Target="../media/image34.png"/><Relationship Id="rId5" Type="http://schemas.openxmlformats.org/officeDocument/2006/relationships/image" Target="../media/image37.png"/><Relationship Id="rId10" Type="http://schemas.openxmlformats.org/officeDocument/2006/relationships/image" Target="../media/image33.svg"/><Relationship Id="rId4" Type="http://schemas.openxmlformats.org/officeDocument/2006/relationships/image" Target="../media/image36.svg"/><Relationship Id="rId9" Type="http://schemas.openxmlformats.org/officeDocument/2006/relationships/image" Target="../media/image32.png"/></Relationships>
</file>

<file path=ppt/slides/_rels/slide19.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34.png"/><Relationship Id="rId3" Type="http://schemas.openxmlformats.org/officeDocument/2006/relationships/image" Target="../media/image41.png"/><Relationship Id="rId7" Type="http://schemas.openxmlformats.org/officeDocument/2006/relationships/image" Target="../media/image38.svg"/><Relationship Id="rId12" Type="http://schemas.openxmlformats.org/officeDocument/2006/relationships/image" Target="../media/image33.sv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42.png"/><Relationship Id="rId11" Type="http://schemas.openxmlformats.org/officeDocument/2006/relationships/image" Target="../media/image32.png"/><Relationship Id="rId5" Type="http://schemas.openxmlformats.org/officeDocument/2006/relationships/image" Target="../media/image40.svg"/><Relationship Id="rId10" Type="http://schemas.openxmlformats.org/officeDocument/2006/relationships/image" Target="../media/image44.gif"/><Relationship Id="rId4" Type="http://schemas.openxmlformats.org/officeDocument/2006/relationships/image" Target="../media/image39.png"/><Relationship Id="rId9" Type="http://schemas.openxmlformats.org/officeDocument/2006/relationships/image" Target="../media/image36.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14.xml"/><Relationship Id="rId5" Type="http://schemas.openxmlformats.org/officeDocument/2006/relationships/image" Target="../media/image34.png"/><Relationship Id="rId4" Type="http://schemas.openxmlformats.org/officeDocument/2006/relationships/image" Target="../media/image33.sv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14.xml"/><Relationship Id="rId5" Type="http://schemas.openxmlformats.org/officeDocument/2006/relationships/image" Target="../media/image34.png"/><Relationship Id="rId4" Type="http://schemas.openxmlformats.org/officeDocument/2006/relationships/image" Target="../media/image33.sv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4.xml"/><Relationship Id="rId5" Type="http://schemas.openxmlformats.org/officeDocument/2006/relationships/image" Target="../media/image34.png"/><Relationship Id="rId4" Type="http://schemas.openxmlformats.org/officeDocument/2006/relationships/image" Target="../media/image33.sv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image" Target="../media/image34.png"/><Relationship Id="rId4" Type="http://schemas.openxmlformats.org/officeDocument/2006/relationships/image" Target="../media/image33.sv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6.png"/><Relationship Id="rId7"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47.gif"/></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14.xml"/><Relationship Id="rId5" Type="http://schemas.openxmlformats.org/officeDocument/2006/relationships/image" Target="../media/image50.png"/><Relationship Id="rId4" Type="http://schemas.openxmlformats.org/officeDocument/2006/relationships/image" Target="../media/image31.svg"/></Relationships>
</file>

<file path=ppt/slides/_rels/slide2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1.png"/><Relationship Id="rId7"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52.png"/><Relationship Id="rId5" Type="http://schemas.openxmlformats.org/officeDocument/2006/relationships/image" Target="../media/image31.svg"/><Relationship Id="rId4" Type="http://schemas.openxmlformats.org/officeDocument/2006/relationships/image" Target="../media/image30.png"/><Relationship Id="rId9"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1.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455447-533B-4E15-A372-317011EEB1A6}"/>
              </a:ext>
            </a:extLst>
          </p:cNvPr>
          <p:cNvSpPr>
            <a:spLocks noGrp="1"/>
          </p:cNvSpPr>
          <p:nvPr>
            <p:ph type="title"/>
          </p:nvPr>
        </p:nvSpPr>
        <p:spPr>
          <a:xfrm>
            <a:off x="0" y="1213658"/>
            <a:ext cx="12192000" cy="5644342"/>
          </a:xfrm>
          <a:solidFill>
            <a:schemeClr val="bg1"/>
          </a:solidFill>
        </p:spPr>
        <p:txBody>
          <a:bodyPr>
            <a:normAutofit fontScale="90000"/>
          </a:bodyPr>
          <a:lstStyle/>
          <a:p>
            <a:pPr marL="180000">
              <a:lnSpc>
                <a:spcPct val="107000"/>
              </a:lnSpc>
              <a:spcAft>
                <a:spcPts val="800"/>
              </a:spcAft>
            </a:pP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lang="zh-CN" altLang="en-US"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国家</a:t>
            </a:r>
            <a:r>
              <a:rPr lang="en-US" altLang="zh-CN"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行动内审查（</a:t>
            </a:r>
            <a:r>
              <a:rPr lang="en-US" altLang="zh-CN"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IAR</a:t>
            </a:r>
            <a:r>
              <a:rPr lang="zh-CN" altLang="en-US"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a:t>
            </a:r>
            <a:r>
              <a:rPr lang="zh-CN" altLang="en-US" sz="2400" dirty="0">
                <a:solidFill>
                  <a:schemeClr val="tx1"/>
                </a:solidFill>
                <a:latin typeface="Times New Roman" panose="02020603050405020304" pitchFamily="18" charset="0"/>
                <a:ea typeface="STXihei" panose="02010600040101010101" pitchFamily="2" charset="-122"/>
                <a:cs typeface="Times New Roman" panose="02020603050405020304" pitchFamily="18" charset="0"/>
              </a:rPr>
              <a:t>列报</a:t>
            </a:r>
            <a:r>
              <a:rPr lang="zh-CN" altLang="en-US"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模板，</a:t>
            </a:r>
            <a:r>
              <a:rPr lang="en-US" altLang="zh-CN"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2020</a:t>
            </a:r>
            <a:r>
              <a:rPr lang="zh-CN" altLang="en-US"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年</a:t>
            </a:r>
            <a:r>
              <a:rPr lang="en-US" altLang="zh-CN" sz="2400" dirty="0">
                <a:solidFill>
                  <a:schemeClr val="tx1"/>
                </a:solidFill>
                <a:latin typeface="Times New Roman" panose="02020603050405020304" pitchFamily="18" charset="0"/>
                <a:ea typeface="STXihei" panose="02010600040101010101" pitchFamily="2" charset="-122"/>
                <a:cs typeface="Times New Roman" panose="02020603050405020304" pitchFamily="18" charset="0"/>
              </a:rPr>
              <a:t>7</a:t>
            </a:r>
            <a:r>
              <a:rPr lang="zh-CN" altLang="en-US"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月</a:t>
            </a:r>
            <a:r>
              <a:rPr lang="en-US" altLang="zh-CN"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23</a:t>
            </a:r>
            <a:r>
              <a:rPr lang="zh-CN" altLang="en-US" sz="2400" b="1"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t>日</a:t>
            </a:r>
            <a:br>
              <a:rPr lang="en-GB" sz="2400"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br>
            <a:br>
              <a:rPr lang="en-GB" sz="2400"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br>
            <a:br>
              <a:rPr lang="en-GB" sz="2400" dirty="0">
                <a:solidFill>
                  <a:schemeClr val="tx1"/>
                </a:solidFill>
                <a:effectLst/>
                <a:latin typeface="Times New Roman" panose="02020603050405020304" pitchFamily="18" charset="0"/>
                <a:ea typeface="STXihei" panose="02010600040101010101" pitchFamily="2" charset="-122"/>
                <a:cs typeface="Times New Roman" panose="02020603050405020304" pitchFamily="18" charset="0"/>
              </a:rPr>
            </a:br>
            <a:br>
              <a:rPr lang="en-GB"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br>
            <a:br>
              <a:rPr lang="en-GB"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br>
            <a:r>
              <a:rPr lang="en-US" altLang="zh-CN"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zh-CN" alt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世界卫生组织</a:t>
            </a:r>
            <a:r>
              <a:rPr lang="en-US" altLang="zh-CN"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2020</a:t>
            </a:r>
            <a:r>
              <a:rPr lang="zh-CN" alt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年。保留部分版权。本作品可在知识共享署名</a:t>
            </a:r>
            <a:r>
              <a:rPr lang="en-US" altLang="zh-CN"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lang="zh-CN" alt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非商业性使用</a:t>
            </a:r>
            <a:r>
              <a:rPr lang="en-US" altLang="zh-CN"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lang="zh-CN" alt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相同方式共享</a:t>
            </a:r>
            <a:r>
              <a:rPr lang="en-US" altLang="zh-CN"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3.0</a:t>
            </a:r>
            <a:r>
              <a:rPr lang="zh-CN" alt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政府间组织</a:t>
            </a:r>
            <a:br>
              <a:rPr lang="en-GB" altLang="zh-CN"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br>
            <a:r>
              <a:rPr lang="en-GB" altLang="zh-CN"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zh-CN" alt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lang="en-US" altLang="zh-CN" sz="1600" b="0"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CC-BY-NC-SA 3.0 IGO</a:t>
            </a:r>
            <a:r>
              <a:rPr lang="zh-CN" alt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）许可协议下使用。</a:t>
            </a:r>
            <a:br>
              <a:rPr lang="en-GB" sz="16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br>
            <a:r>
              <a:rPr lang="en-US" sz="16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br>
              <a:rPr lang="en-GB" sz="16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br>
            <a:r>
              <a:rPr lang="en-GB" sz="16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WHO reference number:  </a:t>
            </a:r>
            <a:r>
              <a:rPr lang="en-US" sz="1600" b="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WHO/2019-nCoV/</a:t>
            </a:r>
            <a:r>
              <a:rPr lang="en-US" sz="1600" b="0" dirty="0" err="1">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Country_IAR</a:t>
            </a:r>
            <a:r>
              <a:rPr lang="en-US" sz="1600" b="0" dirty="0">
                <a:solidFill>
                  <a:srgbClr val="0000FF"/>
                </a:solidFill>
                <a:effectLst/>
                <a:latin typeface="Times New Roman" panose="02020603050405020304" pitchFamily="18" charset="0"/>
                <a:ea typeface="宋体" panose="02010600030101010101" pitchFamily="2" charset="-122"/>
                <a:cs typeface="Times New Roman" panose="02020603050405020304" pitchFamily="18" charset="0"/>
              </a:rPr>
              <a:t>/templates/presentation/2020.1</a:t>
            </a:r>
            <a:br>
              <a:rPr lang="en-GB" sz="1600" dirty="0">
                <a:effectLst/>
                <a:latin typeface="Times New Roman" panose="02020603050405020304" pitchFamily="18" charset="0"/>
                <a:ea typeface="宋体" panose="02010600030101010101" pitchFamily="2" charset="-122"/>
                <a:cs typeface="Times New Roman" panose="02020603050405020304" pitchFamily="18" charset="0"/>
              </a:rPr>
            </a:br>
            <a:endParaRPr lang="en-GB" sz="16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8973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ECFC445-5A92-4E22-AB0A-240EF4204DFC}"/>
              </a:ext>
            </a:extLst>
          </p:cNvPr>
          <p:cNvSpPr>
            <a:spLocks noGrp="1"/>
          </p:cNvSpPr>
          <p:nvPr>
            <p:ph type="title"/>
          </p:nvPr>
        </p:nvSpPr>
        <p:spPr>
          <a:xfrm>
            <a:off x="479425" y="49213"/>
            <a:ext cx="10515600" cy="647700"/>
          </a:xfrm>
        </p:spPr>
        <p:txBody>
          <a:bodyPr>
            <a:normAutofit/>
          </a:bodyPr>
          <a:lstStyle/>
          <a:p>
            <a:pPr>
              <a:defRPr/>
            </a:pPr>
            <a:r>
              <a:rPr lang="zh-CN" altLang="en-US" dirty="0">
                <a:latin typeface="黑体" panose="02010609060101010101" pitchFamily="49" charset="-122"/>
                <a:ea typeface="黑体" panose="02010609060101010101" pitchFamily="49" charset="-122"/>
              </a:rPr>
              <a:t>什么不是行动内审查？</a:t>
            </a:r>
            <a:endParaRPr lang="en-GB" dirty="0">
              <a:latin typeface="黑体" panose="02010609060101010101" pitchFamily="49" charset="-122"/>
              <a:ea typeface="黑体" panose="02010609060101010101" pitchFamily="49" charset="-122"/>
            </a:endParaRPr>
          </a:p>
        </p:txBody>
      </p:sp>
      <p:sp>
        <p:nvSpPr>
          <p:cNvPr id="56324" name="Rectangle 3">
            <a:extLst>
              <a:ext uri="{FF2B5EF4-FFF2-40B4-BE49-F238E27FC236}">
                <a16:creationId xmlns:a16="http://schemas.microsoft.com/office/drawing/2014/main" id="{9608BD53-DEAB-486F-A4B8-931C7D61B175}"/>
              </a:ext>
            </a:extLst>
          </p:cNvPr>
          <p:cNvSpPr>
            <a:spLocks noChangeArrowheads="1"/>
          </p:cNvSpPr>
          <p:nvPr/>
        </p:nvSpPr>
        <p:spPr bwMode="auto">
          <a:xfrm>
            <a:off x="4760773" y="1659285"/>
            <a:ext cx="6966284"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rPr>
              <a:t>行动内审查</a:t>
            </a:r>
            <a:r>
              <a:rPr lang="zh-CN" altLang="en-US" sz="2800" b="1" dirty="0">
                <a:solidFill>
                  <a:schemeClr val="accent1">
                    <a:lumMod val="75000"/>
                  </a:schemeClr>
                </a:solidFill>
                <a:latin typeface="STXihei" panose="02010600040101010101" pitchFamily="2" charset="-122"/>
                <a:ea typeface="STXihei" panose="02010600040101010101" pitchFamily="2" charset="-122"/>
                <a:cs typeface="Times New Roman" panose="02020603050405020304" pitchFamily="18" charset="0"/>
              </a:rPr>
              <a:t>不是</a:t>
            </a:r>
            <a:r>
              <a:rPr lang="zh-CN" altLang="en-US" sz="2800" dirty="0">
                <a:solidFill>
                  <a:schemeClr val="accent1">
                    <a:lumMod val="75000"/>
                  </a:schemeClr>
                </a:solidFill>
                <a:latin typeface="黑体" panose="02010609060101010101" pitchFamily="49" charset="-122"/>
                <a:ea typeface="黑体" panose="02010609060101010101" pitchFamily="49" charset="-122"/>
                <a:cs typeface="Times New Roman" panose="02020603050405020304" pitchFamily="18" charset="0"/>
              </a:rPr>
              <a:t>：</a:t>
            </a:r>
            <a:endParaRPr lang="en-GB" altLang="en-US" sz="2800" dirty="0">
              <a:solidFill>
                <a:schemeClr val="accent1">
                  <a:lumMod val="75000"/>
                </a:schemeClr>
              </a:solidFill>
              <a:latin typeface="黑体" panose="02010609060101010101" pitchFamily="49" charset="-122"/>
              <a:ea typeface="黑体" panose="02010609060101010101" pitchFamily="49" charset="-122"/>
              <a:cs typeface="Times New Roman" panose="02020603050405020304" pitchFamily="18" charset="0"/>
            </a:endParaRPr>
          </a:p>
          <a:p>
            <a:endParaRPr lang="en-GB" altLang="en-US" sz="2800" dirty="0">
              <a:solidFill>
                <a:schemeClr val="accent1">
                  <a:lumMod val="75000"/>
                </a:schemeClr>
              </a:solidFill>
              <a:latin typeface="Times New Roman" panose="02020603050405020304" pitchFamily="18" charset="0"/>
              <a:ea typeface="宋体" panose="02010600030101010101" pitchFamily="2" charset="-122"/>
              <a:cs typeface="Times New Roman" panose="02020603050405020304" pitchFamily="18" charset="0"/>
            </a:endParaRPr>
          </a:p>
          <a:p>
            <a:pPr>
              <a:buFont typeface="Symbol" panose="05050102010706020507" pitchFamily="18" charset="2"/>
              <a:buChar char="·"/>
            </a:pPr>
            <a:r>
              <a:rPr lang="zh-CN" altLang="en-US" sz="2800" dirty="0">
                <a:solidFill>
                  <a:schemeClr val="accent1">
                    <a:lumMod val="75000"/>
                  </a:schemeClr>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rPr>
              <a:t>对个人或团队业绩表现的外部评价；</a:t>
            </a:r>
            <a:endParaRPr lang="en-GB"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endParaRPr>
          </a:p>
          <a:p>
            <a:pPr>
              <a:buFont typeface="Symbol" panose="05050102010706020507" pitchFamily="18" charset="2"/>
              <a:buChar char="·"/>
            </a:pPr>
            <a:endParaRPr lang="en-GB"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endParaRPr>
          </a:p>
          <a:p>
            <a:pPr>
              <a:buFont typeface="Symbol" panose="05050102010706020507" pitchFamily="18" charset="2"/>
              <a:buChar char="·"/>
            </a:pPr>
            <a:r>
              <a:rPr lang="en-GB"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rPr>
              <a:t> </a:t>
            </a:r>
            <a:r>
              <a:rPr lang="zh-CN"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rPr>
              <a:t>批评、责备或评判个人的机会。</a:t>
            </a:r>
            <a:endParaRPr lang="en-GB"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endParaRPr>
          </a:p>
          <a:p>
            <a:pPr>
              <a:buFont typeface="Symbol" panose="05050102010706020507" pitchFamily="18" charset="2"/>
              <a:buChar char="·"/>
            </a:pPr>
            <a:endParaRPr lang="en-GB"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endParaRPr>
          </a:p>
          <a:p>
            <a:r>
              <a:rPr lang="zh-CN"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rPr>
              <a:t>行动内审查不对照基准或主要绩效标准衡量业绩表现。</a:t>
            </a:r>
            <a:endParaRPr lang="en-GB" altLang="en-US" sz="2800" dirty="0">
              <a:solidFill>
                <a:schemeClr val="accent1">
                  <a:lumMod val="75000"/>
                </a:schemeClr>
              </a:solidFill>
              <a:latin typeface="SimSun" panose="02010600030101010101" pitchFamily="2" charset="-122"/>
              <a:ea typeface="SimSun" panose="02010600030101010101" pitchFamily="2" charset="-122"/>
              <a:cs typeface="Times New Roman" panose="02020603050405020304" pitchFamily="18" charset="0"/>
            </a:endParaRPr>
          </a:p>
        </p:txBody>
      </p:sp>
      <p:pic>
        <p:nvPicPr>
          <p:cNvPr id="56325" name="Image 7">
            <a:extLst>
              <a:ext uri="{FF2B5EF4-FFF2-40B4-BE49-F238E27FC236}">
                <a16:creationId xmlns:a16="http://schemas.microsoft.com/office/drawing/2014/main" id="{C9D17E5C-7530-4747-84E3-A634142962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7125" y="1722438"/>
            <a:ext cx="347662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7269" y="2777278"/>
            <a:ext cx="2754113" cy="1315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034921" y="2348612"/>
            <a:ext cx="1661032" cy="1862048"/>
          </a:xfrm>
          <a:prstGeom prst="rect">
            <a:avLst/>
          </a:prstGeom>
          <a:noFill/>
        </p:spPr>
        <p:txBody>
          <a:bodyPr wrap="none" rtlCol="0">
            <a:spAutoFit/>
          </a:bodyPr>
          <a:lstStyle/>
          <a:p>
            <a:r>
              <a:rPr lang="zh-CN" altLang="en-US" sz="11500" b="1" dirty="0">
                <a:solidFill>
                  <a:schemeClr val="bg1"/>
                </a:solidFill>
                <a:latin typeface="STXihei" panose="02010600040101010101" pitchFamily="2" charset="-122"/>
                <a:ea typeface="STXihei" panose="02010600040101010101" pitchFamily="2" charset="-122"/>
              </a:rPr>
              <a:t>停</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Image 38">
            <a:extLst>
              <a:ext uri="{FF2B5EF4-FFF2-40B4-BE49-F238E27FC236}">
                <a16:creationId xmlns:a16="http://schemas.microsoft.com/office/drawing/2014/main" id="{7877057E-2A07-4111-AD1F-2487C9A713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3488" y="3332163"/>
            <a:ext cx="33528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Image 35">
            <a:extLst>
              <a:ext uri="{FF2B5EF4-FFF2-40B4-BE49-F238E27FC236}">
                <a16:creationId xmlns:a16="http://schemas.microsoft.com/office/drawing/2014/main" id="{94EE1881-EB0C-423C-BA02-153F8F181E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2725" y="2516188"/>
            <a:ext cx="3352800" cy="306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Image 17">
            <a:extLst>
              <a:ext uri="{FF2B5EF4-FFF2-40B4-BE49-F238E27FC236}">
                <a16:creationId xmlns:a16="http://schemas.microsoft.com/office/drawing/2014/main" id="{3DF91F47-ECC4-4B7D-B5C0-A8761E7AA5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425" y="1617663"/>
            <a:ext cx="3348038"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a:extLst>
              <a:ext uri="{FF2B5EF4-FFF2-40B4-BE49-F238E27FC236}">
                <a16:creationId xmlns:a16="http://schemas.microsoft.com/office/drawing/2014/main" id="{592DA5B7-0A34-48D8-9C0B-962D7445C9F7}"/>
              </a:ext>
            </a:extLst>
          </p:cNvPr>
          <p:cNvSpPr>
            <a:spLocks noGrp="1"/>
          </p:cNvSpPr>
          <p:nvPr>
            <p:ph type="title"/>
          </p:nvPr>
        </p:nvSpPr>
        <p:spPr>
          <a:xfrm>
            <a:off x="479425" y="49213"/>
            <a:ext cx="10515600" cy="647700"/>
          </a:xfrm>
        </p:spPr>
        <p:txBody>
          <a:bodyPr>
            <a:normAutofit/>
          </a:bodyPr>
          <a:lstStyle/>
          <a:p>
            <a:pPr>
              <a:defRPr/>
            </a:pPr>
            <a:r>
              <a:rPr lang="zh-CN" altLang="en-US" dirty="0">
                <a:latin typeface="STXihei" panose="02010600040101010101" pitchFamily="2" charset="-122"/>
                <a:ea typeface="STXihei" panose="02010600040101010101" pitchFamily="2" charset="-122"/>
              </a:rPr>
              <a:t>审查期间执行的主要阶段</a:t>
            </a:r>
            <a:endParaRPr lang="en-GB" dirty="0">
              <a:latin typeface="STXihei" panose="02010600040101010101" pitchFamily="2" charset="-122"/>
              <a:ea typeface="STXihei" panose="02010600040101010101" pitchFamily="2" charset="-122"/>
            </a:endParaRPr>
          </a:p>
        </p:txBody>
      </p:sp>
      <p:pic>
        <p:nvPicPr>
          <p:cNvPr id="55303" name="Image 3">
            <a:extLst>
              <a:ext uri="{FF2B5EF4-FFF2-40B4-BE49-F238E27FC236}">
                <a16:creationId xmlns:a16="http://schemas.microsoft.com/office/drawing/2014/main" id="{F7D88AA7-5C8E-4462-AED1-BA15CA202D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425" y="1085850"/>
            <a:ext cx="89296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4" name="Image 6">
            <a:extLst>
              <a:ext uri="{FF2B5EF4-FFF2-40B4-BE49-F238E27FC236}">
                <a16:creationId xmlns:a16="http://schemas.microsoft.com/office/drawing/2014/main" id="{A3BCBADB-CEE3-404B-9CE0-CDDF0F39C8E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4050" y="909638"/>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5" name="ZoneTexte 11">
            <a:extLst>
              <a:ext uri="{FF2B5EF4-FFF2-40B4-BE49-F238E27FC236}">
                <a16:creationId xmlns:a16="http://schemas.microsoft.com/office/drawing/2014/main" id="{D7C90EC7-0D39-4CDF-88FF-95404F06C143}"/>
              </a:ext>
            </a:extLst>
          </p:cNvPr>
          <p:cNvSpPr txBox="1">
            <a:spLocks noChangeArrowheads="1"/>
          </p:cNvSpPr>
          <p:nvPr/>
        </p:nvSpPr>
        <p:spPr bwMode="auto">
          <a:xfrm>
            <a:off x="1663700" y="121920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b="1" dirty="0">
                <a:solidFill>
                  <a:schemeClr val="bg1"/>
                </a:solidFill>
                <a:latin typeface="STXihei" panose="02010600040101010101" pitchFamily="2" charset="-122"/>
                <a:ea typeface="STXihei" panose="02010600040101010101" pitchFamily="2" charset="-122"/>
              </a:rPr>
              <a:t>客观观察</a:t>
            </a:r>
            <a:endParaRPr lang="en-GB" altLang="en-US" b="1" dirty="0">
              <a:solidFill>
                <a:schemeClr val="bg1"/>
              </a:solidFill>
              <a:latin typeface="STXihei" panose="02010600040101010101" pitchFamily="2" charset="-122"/>
              <a:ea typeface="STXihei" panose="02010600040101010101" pitchFamily="2" charset="-122"/>
            </a:endParaRPr>
          </a:p>
        </p:txBody>
      </p:sp>
      <p:pic>
        <p:nvPicPr>
          <p:cNvPr id="55306" name="Image 13">
            <a:extLst>
              <a:ext uri="{FF2B5EF4-FFF2-40B4-BE49-F238E27FC236}">
                <a16:creationId xmlns:a16="http://schemas.microsoft.com/office/drawing/2014/main" id="{4E26D201-8D80-4276-9FB0-F6448D5980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08438" y="1920875"/>
            <a:ext cx="65500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7" name="Image 10">
            <a:extLst>
              <a:ext uri="{FF2B5EF4-FFF2-40B4-BE49-F238E27FC236}">
                <a16:creationId xmlns:a16="http://schemas.microsoft.com/office/drawing/2014/main" id="{F8BC5713-AB8C-4422-A9FD-C10A8B5FED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76725" y="1744663"/>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8" name="Image 15">
            <a:extLst>
              <a:ext uri="{FF2B5EF4-FFF2-40B4-BE49-F238E27FC236}">
                <a16:creationId xmlns:a16="http://schemas.microsoft.com/office/drawing/2014/main" id="{94471F46-FA55-48B0-AEA9-3B5F46239A9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88250" y="2698750"/>
            <a:ext cx="428466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9" name="Image 8">
            <a:extLst>
              <a:ext uri="{FF2B5EF4-FFF2-40B4-BE49-F238E27FC236}">
                <a16:creationId xmlns:a16="http://schemas.microsoft.com/office/drawing/2014/main" id="{CD78F8C6-C69F-4CB9-AA63-E9F57C16C63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26375" y="255905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10" name="ZoneTexte 18">
            <a:extLst>
              <a:ext uri="{FF2B5EF4-FFF2-40B4-BE49-F238E27FC236}">
                <a16:creationId xmlns:a16="http://schemas.microsoft.com/office/drawing/2014/main" id="{43465D6D-1B16-4773-AF0C-587E589F3BDF}"/>
              </a:ext>
            </a:extLst>
          </p:cNvPr>
          <p:cNvSpPr txBox="1">
            <a:spLocks noChangeArrowheads="1"/>
          </p:cNvSpPr>
          <p:nvPr/>
        </p:nvSpPr>
        <p:spPr bwMode="auto">
          <a:xfrm>
            <a:off x="654050" y="2255838"/>
            <a:ext cx="2959100" cy="133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ts val="2500"/>
              </a:lnSpc>
            </a:pPr>
            <a:r>
              <a:rPr lang="zh-CN" altLang="en-US" dirty="0">
                <a:solidFill>
                  <a:schemeClr val="bg1"/>
                </a:solidFill>
                <a:latin typeface="宋体" panose="02010600030101010101" pitchFamily="2" charset="-122"/>
                <a:ea typeface="宋体" panose="02010600030101010101" pitchFamily="2" charset="-122"/>
              </a:rPr>
              <a:t>根据计划和程序，确定在应对过程中如何进行实际行动，而不是理当或通常如何行动。</a:t>
            </a:r>
            <a:endParaRPr lang="en-GB" altLang="en-US" dirty="0">
              <a:solidFill>
                <a:schemeClr val="bg1"/>
              </a:solidFill>
              <a:latin typeface="宋体" panose="02010600030101010101" pitchFamily="2" charset="-122"/>
              <a:ea typeface="宋体" panose="02010600030101010101" pitchFamily="2" charset="-122"/>
            </a:endParaRPr>
          </a:p>
          <a:p>
            <a:endParaRPr lang="en-GB" altLang="en-US" dirty="0">
              <a:solidFill>
                <a:schemeClr val="bg1"/>
              </a:solidFill>
              <a:latin typeface="宋体" panose="02010600030101010101" pitchFamily="2" charset="-122"/>
              <a:ea typeface="宋体" panose="02010600030101010101" pitchFamily="2" charset="-122"/>
            </a:endParaRPr>
          </a:p>
        </p:txBody>
      </p:sp>
      <p:sp>
        <p:nvSpPr>
          <p:cNvPr id="55311" name="ZoneTexte 36">
            <a:extLst>
              <a:ext uri="{FF2B5EF4-FFF2-40B4-BE49-F238E27FC236}">
                <a16:creationId xmlns:a16="http://schemas.microsoft.com/office/drawing/2014/main" id="{EE61DB5C-2814-4634-ACB0-93F0BA1539F4}"/>
              </a:ext>
            </a:extLst>
          </p:cNvPr>
          <p:cNvSpPr txBox="1">
            <a:spLocks noChangeArrowheads="1"/>
          </p:cNvSpPr>
          <p:nvPr/>
        </p:nvSpPr>
        <p:spPr bwMode="auto">
          <a:xfrm>
            <a:off x="4295775" y="3133725"/>
            <a:ext cx="2997200" cy="19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ts val="2400"/>
              </a:lnSpc>
            </a:pPr>
            <a:r>
              <a:rPr lang="zh-CN" altLang="en-US" dirty="0">
                <a:solidFill>
                  <a:schemeClr val="bg1"/>
                </a:solidFill>
                <a:latin typeface="宋体" panose="02010600030101010101" pitchFamily="2" charset="-122"/>
                <a:ea typeface="宋体" panose="02010600030101010101" pitchFamily="2" charset="-122"/>
              </a:rPr>
              <a:t>确定规划和实践的差距。</a:t>
            </a:r>
            <a:endParaRPr lang="en-GB" altLang="en-US" dirty="0">
              <a:solidFill>
                <a:schemeClr val="bg1"/>
              </a:solidFill>
              <a:latin typeface="宋体" panose="02010600030101010101" pitchFamily="2" charset="-122"/>
              <a:ea typeface="宋体" panose="02010600030101010101" pitchFamily="2" charset="-122"/>
            </a:endParaRPr>
          </a:p>
          <a:p>
            <a:pPr algn="just">
              <a:lnSpc>
                <a:spcPts val="2400"/>
              </a:lnSpc>
            </a:pPr>
            <a:endParaRPr lang="en-GB" altLang="en-US" dirty="0">
              <a:solidFill>
                <a:schemeClr val="bg1"/>
              </a:solidFill>
              <a:latin typeface="宋体" panose="02010600030101010101" pitchFamily="2" charset="-122"/>
              <a:ea typeface="宋体" panose="02010600030101010101" pitchFamily="2" charset="-122"/>
            </a:endParaRPr>
          </a:p>
          <a:p>
            <a:pPr algn="just">
              <a:lnSpc>
                <a:spcPts val="2400"/>
              </a:lnSpc>
            </a:pPr>
            <a:r>
              <a:rPr lang="zh-CN" altLang="en-US" dirty="0">
                <a:solidFill>
                  <a:schemeClr val="bg1"/>
                </a:solidFill>
                <a:latin typeface="宋体" panose="02010600030101010101" pitchFamily="2" charset="-122"/>
                <a:ea typeface="宋体" panose="02010600030101010101" pitchFamily="2" charset="-122"/>
              </a:rPr>
              <a:t>分析哪些事项进展顺利，哪些事项进展不太顺利，为什么。</a:t>
            </a:r>
            <a:endParaRPr lang="en-GB" altLang="en-US" dirty="0">
              <a:solidFill>
                <a:schemeClr val="bg1"/>
              </a:solidFill>
              <a:latin typeface="宋体" panose="02010600030101010101" pitchFamily="2" charset="-122"/>
              <a:ea typeface="宋体" panose="02010600030101010101" pitchFamily="2" charset="-122"/>
            </a:endParaRPr>
          </a:p>
          <a:p>
            <a:endParaRPr lang="en-GB" altLang="en-US" dirty="0">
              <a:solidFill>
                <a:schemeClr val="bg1"/>
              </a:solidFill>
              <a:latin typeface="宋体" panose="02010600030101010101" pitchFamily="2" charset="-122"/>
              <a:ea typeface="宋体" panose="02010600030101010101" pitchFamily="2" charset="-122"/>
            </a:endParaRPr>
          </a:p>
        </p:txBody>
      </p:sp>
      <p:sp>
        <p:nvSpPr>
          <p:cNvPr id="55312" name="Rectangle 39">
            <a:extLst>
              <a:ext uri="{FF2B5EF4-FFF2-40B4-BE49-F238E27FC236}">
                <a16:creationId xmlns:a16="http://schemas.microsoft.com/office/drawing/2014/main" id="{245C033E-8AFB-4DD7-BA58-BDF9965F7A58}"/>
              </a:ext>
            </a:extLst>
          </p:cNvPr>
          <p:cNvSpPr>
            <a:spLocks noChangeArrowheads="1"/>
          </p:cNvSpPr>
          <p:nvPr/>
        </p:nvSpPr>
        <p:spPr bwMode="auto">
          <a:xfrm>
            <a:off x="7826375" y="3965575"/>
            <a:ext cx="2732088" cy="97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ts val="2400"/>
              </a:lnSpc>
            </a:pPr>
            <a:r>
              <a:rPr lang="zh-CN" altLang="en-US" dirty="0">
                <a:solidFill>
                  <a:schemeClr val="bg1"/>
                </a:solidFill>
                <a:latin typeface="宋体" panose="02010600030101010101" pitchFamily="2" charset="-122"/>
                <a:ea typeface="宋体" panose="02010600030101010101" pitchFamily="2" charset="-122"/>
              </a:rPr>
              <a:t>确定强化或改进业绩表现的行动及如何进行后续行动。</a:t>
            </a:r>
            <a:endParaRPr lang="en-GB" altLang="en-US" dirty="0">
              <a:solidFill>
                <a:schemeClr val="bg1"/>
              </a:solidFill>
              <a:latin typeface="宋体" panose="02010600030101010101" pitchFamily="2" charset="-122"/>
              <a:ea typeface="宋体" panose="02010600030101010101" pitchFamily="2" charset="-122"/>
            </a:endParaRPr>
          </a:p>
        </p:txBody>
      </p:sp>
      <p:sp>
        <p:nvSpPr>
          <p:cNvPr id="55313" name="ZoneTexte 11">
            <a:extLst>
              <a:ext uri="{FF2B5EF4-FFF2-40B4-BE49-F238E27FC236}">
                <a16:creationId xmlns:a16="http://schemas.microsoft.com/office/drawing/2014/main" id="{CB54C863-1123-4E69-8E6D-1624BC5845EB}"/>
              </a:ext>
            </a:extLst>
          </p:cNvPr>
          <p:cNvSpPr txBox="1">
            <a:spLocks noChangeArrowheads="1"/>
          </p:cNvSpPr>
          <p:nvPr/>
        </p:nvSpPr>
        <p:spPr bwMode="auto">
          <a:xfrm>
            <a:off x="5180333" y="2033866"/>
            <a:ext cx="36471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b="1" dirty="0">
                <a:solidFill>
                  <a:schemeClr val="bg1"/>
                </a:solidFill>
                <a:latin typeface="STXihei" panose="02010600040101010101" pitchFamily="2" charset="-122"/>
                <a:ea typeface="STXihei" panose="02010600040101010101" pitchFamily="2" charset="-122"/>
              </a:rPr>
              <a:t>分析差距和最佳做法及其促成因素</a:t>
            </a:r>
            <a:endParaRPr lang="en-GB" altLang="en-US" b="1" dirty="0">
              <a:solidFill>
                <a:schemeClr val="bg1"/>
              </a:solidFill>
              <a:latin typeface="STXihei" panose="02010600040101010101" pitchFamily="2" charset="-122"/>
              <a:ea typeface="STXihei" panose="02010600040101010101" pitchFamily="2" charset="-122"/>
            </a:endParaRPr>
          </a:p>
        </p:txBody>
      </p:sp>
      <p:sp>
        <p:nvSpPr>
          <p:cNvPr id="55314" name="ZoneTexte 11">
            <a:extLst>
              <a:ext uri="{FF2B5EF4-FFF2-40B4-BE49-F238E27FC236}">
                <a16:creationId xmlns:a16="http://schemas.microsoft.com/office/drawing/2014/main" id="{8539E4DB-E946-4903-840D-33150859824E}"/>
              </a:ext>
            </a:extLst>
          </p:cNvPr>
          <p:cNvSpPr txBox="1">
            <a:spLocks noChangeArrowheads="1"/>
          </p:cNvSpPr>
          <p:nvPr/>
        </p:nvSpPr>
        <p:spPr bwMode="auto">
          <a:xfrm>
            <a:off x="8610010" y="2806184"/>
            <a:ext cx="23936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GB" altLang="en-US" b="1" dirty="0">
                <a:solidFill>
                  <a:schemeClr val="bg1"/>
                </a:solidFill>
                <a:latin typeface="黑体" panose="02010609060101010101" pitchFamily="49" charset="-122"/>
                <a:ea typeface="黑体" panose="02010609060101010101" pitchFamily="49" charset="-122"/>
              </a:rPr>
              <a:t> </a:t>
            </a:r>
            <a:r>
              <a:rPr lang="zh-CN" altLang="en-US" b="1" dirty="0">
                <a:solidFill>
                  <a:schemeClr val="bg1"/>
                </a:solidFill>
                <a:latin typeface="STXihei" panose="02010600040101010101" pitchFamily="2" charset="-122"/>
                <a:ea typeface="STXihei" panose="02010600040101010101" pitchFamily="2" charset="-122"/>
              </a:rPr>
              <a:t>确定需要改进的领域</a:t>
            </a:r>
            <a:endParaRPr lang="en-GB" altLang="en-US" b="1" dirty="0">
              <a:solidFill>
                <a:schemeClr val="bg1"/>
              </a:solidFill>
              <a:latin typeface="STXihei" panose="02010600040101010101" pitchFamily="2" charset="-122"/>
              <a:ea typeface="STXihei" panose="0201060004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zh-CN" altLang="en-US" sz="2400" dirty="0">
                <a:latin typeface="SimSun" panose="02010600030101010101" pitchFamily="2" charset="-122"/>
                <a:ea typeface="SimSun" panose="02010600030101010101" pitchFamily="2" charset="-122"/>
                <a:cs typeface="Times New Roman" panose="02020603050405020304" pitchFamily="18" charset="0"/>
              </a:rPr>
              <a:t>导言</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b="1" dirty="0">
                <a:latin typeface="STXihei" panose="02010600040101010101" pitchFamily="2" charset="-122"/>
                <a:ea typeface="STXihei" panose="02010600040101010101" pitchFamily="2" charset="-122"/>
                <a:cs typeface="Times New Roman" panose="02020603050405020304" pitchFamily="18" charset="0"/>
              </a:rPr>
              <a:t>应对计划和实际应对时间表</a:t>
            </a:r>
            <a:r>
              <a:rPr lang="en-US" sz="2400" b="1" dirty="0">
                <a:latin typeface="STXihei" panose="02010600040101010101" pitchFamily="2" charset="-122"/>
                <a:ea typeface="STXihei" panose="02010600040101010101" pitchFamily="2" charset="-122"/>
                <a:cs typeface="Times New Roman" panose="02020603050405020304" pitchFamily="18" charset="0"/>
              </a:rPr>
              <a:t> </a:t>
            </a:r>
            <a:endParaRPr lang="en-US" sz="2400" kern="1200" dirty="0">
              <a:latin typeface="STXihei" panose="02010600040101010101" pitchFamily="2" charset="-122"/>
              <a:ea typeface="STXihei" panose="02010600040101010101" pitchFamily="2" charset="-122"/>
              <a:cs typeface="Times New Roman" panose="02020603050405020304" pitchFamily="18"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zh-CN" altLang="en-US" dirty="0">
                <a:latin typeface="STXihei" panose="02010600040101010101" pitchFamily="2" charset="-122"/>
                <a:ea typeface="STXihei" panose="02010600040101010101" pitchFamily="2" charset="-122"/>
              </a:rPr>
              <a:t>行动内审查概述</a:t>
            </a:r>
            <a:endParaRPr lang="en-GB" dirty="0">
              <a:latin typeface="STXihei" panose="02010600040101010101" pitchFamily="2" charset="-122"/>
              <a:ea typeface="STXihei" panose="02010600040101010101" pitchFamily="2" charset="-122"/>
            </a:endParaRP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zh-CN" altLang="en-US" sz="2800" kern="1200" dirty="0">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kern="1200" dirty="0">
                <a:latin typeface="Times New Roman" panose="02020603050405020304" pitchFamily="18" charset="0"/>
                <a:ea typeface="SimSun" panose="02010600030101010101" pitchFamily="2" charset="-122"/>
                <a:cs typeface="Times New Roman" panose="02020603050405020304" pitchFamily="18" charset="0"/>
              </a:rPr>
              <a:t>1</a:t>
            </a:r>
            <a:r>
              <a:rPr lang="zh-CN" altLang="en-US" sz="2800" kern="1200" dirty="0">
                <a:latin typeface="Times New Roman" panose="02020603050405020304" pitchFamily="18" charset="0"/>
                <a:ea typeface="SimSun" panose="02010600030101010101" pitchFamily="2" charset="-122"/>
                <a:cs typeface="Times New Roman" panose="02020603050405020304" pitchFamily="18" charset="0"/>
              </a:rPr>
              <a:t>：</a:t>
            </a:r>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lang="en-US" sz="2800" b="1" kern="1200" dirty="0">
              <a:latin typeface="Times New Roman" panose="02020603050405020304" pitchFamily="18" charset="0"/>
              <a:ea typeface="STXihei" panose="02010600040101010101" pitchFamily="2" charset="-122"/>
              <a:cs typeface="Times New Roman" panose="02020603050405020304" pitchFamily="18" charset="0"/>
            </a:endParaRP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algn="l" defTabSz="1244600">
              <a:lnSpc>
                <a:spcPct val="90000"/>
              </a:lnSpc>
              <a:spcBef>
                <a:spcPct val="0"/>
              </a:spcBef>
              <a:spcAft>
                <a:spcPct val="35000"/>
              </a:spcAft>
              <a:buNone/>
            </a:pPr>
            <a:r>
              <a:rPr lang="zh-CN" altLang="en-US" sz="2800" kern="1200" dirty="0">
                <a:latin typeface="Times New Roman" panose="02020603050405020304" pitchFamily="18" charset="0"/>
                <a:ea typeface="SimSun" panose="02010600030101010101" pitchFamily="2" charset="-122"/>
                <a:cs typeface="Times New Roman" panose="02020603050405020304" pitchFamily="18" charset="0"/>
              </a:rPr>
              <a:t>步骤</a:t>
            </a:r>
            <a:r>
              <a:rPr lang="en-US" sz="2800" kern="1200" dirty="0">
                <a:latin typeface="Times New Roman" panose="02020603050405020304" pitchFamily="18" charset="0"/>
                <a:ea typeface="SimSun" panose="02010600030101010101" pitchFamily="2" charset="-122"/>
                <a:cs typeface="Times New Roman" panose="02020603050405020304" pitchFamily="18" charset="0"/>
              </a:rPr>
              <a:t>2</a:t>
            </a:r>
            <a:r>
              <a:rPr lang="zh-CN" altLang="en-US" sz="2800" kern="1200" dirty="0">
                <a:latin typeface="Times New Roman" panose="02020603050405020304" pitchFamily="18" charset="0"/>
                <a:ea typeface="SimSun" panose="02010600030101010101" pitchFamily="2" charset="-122"/>
                <a:cs typeface="Times New Roman" panose="02020603050405020304" pitchFamily="18" charset="0"/>
              </a:rPr>
              <a:t>：</a:t>
            </a:r>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我们可以做些什么来改进</a:t>
            </a:r>
            <a:r>
              <a:rPr lang="en-US" altLang="zh-CN" sz="2800" b="1" dirty="0">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的应对？</a:t>
            </a:r>
            <a:endParaRPr lang="en-US" sz="2800" b="1" kern="1200" dirty="0">
              <a:latin typeface="Times New Roman" panose="02020603050405020304" pitchFamily="18" charset="0"/>
              <a:ea typeface="STXihei" panose="02010600040101010101" pitchFamily="2" charset="-122"/>
              <a:cs typeface="Times New Roman" panose="02020603050405020304" pitchFamily="18" charset="0"/>
            </a:endParaRP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zh-CN" altLang="en-US" sz="2800" kern="1200" dirty="0">
                <a:latin typeface="Times New Roman" panose="02020603050405020304" pitchFamily="18" charset="0"/>
                <a:ea typeface="SimSun" panose="02010600030101010101" pitchFamily="2" charset="-122"/>
                <a:cs typeface="Times New Roman" panose="02020603050405020304" pitchFamily="18" charset="0"/>
              </a:rPr>
              <a:t>步骤</a:t>
            </a:r>
            <a:r>
              <a:rPr lang="en-US" sz="2800" kern="1200" dirty="0">
                <a:latin typeface="Times New Roman" panose="02020603050405020304" pitchFamily="18" charset="0"/>
                <a:ea typeface="SimSun" panose="02010600030101010101" pitchFamily="2" charset="-122"/>
                <a:cs typeface="Times New Roman" panose="02020603050405020304" pitchFamily="18" charset="0"/>
              </a:rPr>
              <a:t>3</a:t>
            </a: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a:t>
            </a:r>
            <a:r>
              <a:rPr lang="zh-CN" altLang="en-US" sz="2800" b="1" kern="1200" dirty="0">
                <a:latin typeface="Times New Roman" panose="02020603050405020304" pitchFamily="18" charset="0"/>
                <a:ea typeface="STXihei" panose="02010600040101010101" pitchFamily="2" charset="-122"/>
                <a:cs typeface="Times New Roman" panose="02020603050405020304" pitchFamily="18" charset="0"/>
              </a:rPr>
              <a:t>前进方向</a:t>
            </a:r>
            <a:endParaRPr lang="en-US" sz="2800" b="1" kern="1200" dirty="0">
              <a:latin typeface="Times New Roman" panose="02020603050405020304" pitchFamily="18" charset="0"/>
              <a:ea typeface="STXihei" panose="02010600040101010101" pitchFamily="2" charset="-122"/>
              <a:cs typeface="Times New Roman" panose="02020603050405020304" pitchFamily="18" charset="0"/>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sz="1600" b="1" dirty="0">
                    <a:latin typeface="Times New Roman" panose="02020603050405020304" pitchFamily="18" charset="0"/>
                    <a:ea typeface="黑体" panose="02010609060101010101" pitchFamily="49" charset="-122"/>
                    <a:cs typeface="Times New Roman" panose="02020603050405020304" pitchFamily="18" charset="0"/>
                  </a:rPr>
                  <a:t>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sz="1600" b="1" dirty="0">
                  <a:latin typeface="Times New Roman" panose="02020603050405020304" pitchFamily="18" charset="0"/>
                  <a:ea typeface="黑体" panose="02010609060101010101" pitchFamily="49" charset="-122"/>
                  <a:cs typeface="Times New Roman" panose="02020603050405020304" pitchFamily="18" charset="0"/>
                </a:rPr>
                <a:t>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sz="1600" b="1" dirty="0">
                  <a:latin typeface="Times New Roman" panose="02020603050405020304" pitchFamily="18" charset="0"/>
                  <a:ea typeface="黑体" panose="02010609060101010101" pitchFamily="49" charset="-122"/>
                  <a:cs typeface="Times New Roman" panose="02020603050405020304" pitchFamily="18" charset="0"/>
                </a:rPr>
                <a:t>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365348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9"/>
                                        </p:tgtEl>
                                        <p:attrNameLst>
                                          <p:attrName>style.opacity</p:attrName>
                                        </p:attrNameLst>
                                      </p:cBhvr>
                                      <p:to>
                                        <p:strVal val="0.5"/>
                                      </p:to>
                                    </p:set>
                                    <p:animEffect filter="image" prLst="opacity: 0.5">
                                      <p:cBhvr rctx="IE">
                                        <p:cTn id="13" dur="indefinite"/>
                                        <p:tgtEl>
                                          <p:spTgt spid="19"/>
                                        </p:tgtEl>
                                      </p:cBhvr>
                                    </p:animEffect>
                                  </p:childTnLst>
                                </p:cTn>
                              </p:par>
                              <p:par>
                                <p:cTn id="14" presetID="9" presetClass="emph" presetSubtype="0" nodeType="withEffect">
                                  <p:stCondLst>
                                    <p:cond delay="1000"/>
                                  </p:stCondLst>
                                  <p:childTnLst>
                                    <p:set>
                                      <p:cBhvr>
                                        <p:cTn id="15" dur="indefinite"/>
                                        <p:tgtEl>
                                          <p:spTgt spid="53"/>
                                        </p:tgtEl>
                                        <p:attrNameLst>
                                          <p:attrName>style.opacity</p:attrName>
                                        </p:attrNameLst>
                                      </p:cBhvr>
                                      <p:to>
                                        <p:strVal val="0.5"/>
                                      </p:to>
                                    </p:set>
                                    <p:animEffect filter="image" prLst="opacity: 0.5">
                                      <p:cBhvr rctx="IE">
                                        <p:cTn id="16" dur="indefinite"/>
                                        <p:tgtEl>
                                          <p:spTgt spid="53"/>
                                        </p:tgtEl>
                                      </p:cBhvr>
                                    </p:animEffect>
                                  </p:childTnLst>
                                </p:cTn>
                              </p:par>
                              <p:par>
                                <p:cTn id="17" presetID="9" presetClass="emph" presetSubtype="0" nodeType="withEffect">
                                  <p:stCondLst>
                                    <p:cond delay="1000"/>
                                  </p:stCondLst>
                                  <p:childTnLst>
                                    <p:set>
                                      <p:cBhvr>
                                        <p:cTn id="18" dur="indefinite"/>
                                        <p:tgtEl>
                                          <p:spTgt spid="62"/>
                                        </p:tgtEl>
                                        <p:attrNameLst>
                                          <p:attrName>style.opacity</p:attrName>
                                        </p:attrNameLst>
                                      </p:cBhvr>
                                      <p:to>
                                        <p:strVal val="0.5"/>
                                      </p:to>
                                    </p:set>
                                    <p:animEffect filter="image" prLst="opacity: 0.5">
                                      <p:cBhvr rctx="IE">
                                        <p:cTn id="19" dur="indefinite"/>
                                        <p:tgtEl>
                                          <p:spTgt spid="62"/>
                                        </p:tgtEl>
                                      </p:cBhvr>
                                    </p:animEffect>
                                  </p:childTnLst>
                                </p:cTn>
                              </p:par>
                              <p:par>
                                <p:cTn id="20" presetID="9" presetClass="emph" presetSubtype="0" grpId="0" nodeType="withEffect">
                                  <p:stCondLst>
                                    <p:cond delay="1000"/>
                                  </p:stCondLst>
                                  <p:childTnLst>
                                    <p:set>
                                      <p:cBhvr>
                                        <p:cTn id="21" dur="indefinite"/>
                                        <p:tgtEl>
                                          <p:spTgt spid="18"/>
                                        </p:tgtEl>
                                        <p:attrNameLst>
                                          <p:attrName>style.opacity</p:attrName>
                                        </p:attrNameLst>
                                      </p:cBhvr>
                                      <p:to>
                                        <p:strVal val="0.5"/>
                                      </p:to>
                                    </p:set>
                                    <p:animEffect filter="image" prLst="opacity: 0.5">
                                      <p:cBhvr rctx="IE">
                                        <p:cTn id="22"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zh-CN" altLang="en-US" dirty="0">
                <a:latin typeface="STXihei" panose="02010600040101010101" pitchFamily="2" charset="-122"/>
                <a:ea typeface="STXihei" panose="02010600040101010101" pitchFamily="2" charset="-122"/>
              </a:rPr>
              <a:t>目标</a:t>
            </a:r>
            <a:endParaRPr lang="en-GB" noProof="0" dirty="0">
              <a:latin typeface="STXihei" panose="02010600040101010101" pitchFamily="2" charset="-122"/>
              <a:ea typeface="STXihei" panose="02010600040101010101" pitchFamily="2" charset="-122"/>
            </a:endParaRPr>
          </a:p>
        </p:txBody>
      </p:sp>
      <p:sp>
        <p:nvSpPr>
          <p:cNvPr id="3" name="TextBox 2"/>
          <p:cNvSpPr txBox="1"/>
          <p:nvPr/>
        </p:nvSpPr>
        <p:spPr>
          <a:xfrm>
            <a:off x="491359" y="2428136"/>
            <a:ext cx="10515599" cy="1164421"/>
          </a:xfrm>
          <a:prstGeom prst="rect">
            <a:avLst/>
          </a:prstGeom>
          <a:solidFill>
            <a:srgbClr val="FFFF00"/>
          </a:solidFill>
        </p:spPr>
        <p:txBody>
          <a:bodyPr wrap="square" rtlCol="0">
            <a:spAutoFit/>
          </a:bodyPr>
          <a:lstStyle/>
          <a:p>
            <a:pPr>
              <a:lnSpc>
                <a:spcPts val="3100"/>
              </a:lnSpc>
            </a:pPr>
            <a:r>
              <a:rPr lang="zh-CN" altLang="en-US" sz="2400" dirty="0">
                <a:solidFill>
                  <a:schemeClr val="accent1">
                    <a:lumMod val="50000"/>
                  </a:schemeClr>
                </a:solidFill>
                <a:latin typeface="宋体" panose="02010600030101010101" pitchFamily="2" charset="-122"/>
                <a:ea typeface="宋体" panose="02010600030101010101" pitchFamily="2" charset="-122"/>
              </a:rPr>
              <a:t>添加本审查的目标</a:t>
            </a:r>
            <a:endParaRPr lang="en-US" sz="2400" dirty="0">
              <a:solidFill>
                <a:schemeClr val="accent1">
                  <a:lumMod val="50000"/>
                </a:schemeClr>
              </a:solidFill>
              <a:latin typeface="宋体" panose="02010600030101010101" pitchFamily="2" charset="-122"/>
              <a:ea typeface="宋体" panose="02010600030101010101" pitchFamily="2" charset="-122"/>
            </a:endParaRPr>
          </a:p>
          <a:p>
            <a:pPr>
              <a:lnSpc>
                <a:spcPts val="3100"/>
              </a:lnSpc>
            </a:pPr>
            <a:r>
              <a:rPr lang="zh-CN" altLang="en-US" sz="2400" dirty="0">
                <a:solidFill>
                  <a:schemeClr val="accent1">
                    <a:lumMod val="50000"/>
                  </a:schemeClr>
                </a:solidFill>
                <a:latin typeface="宋体" panose="02010600030101010101" pitchFamily="2" charset="-122"/>
                <a:ea typeface="宋体" panose="02010600030101010101" pitchFamily="2" charset="-122"/>
              </a:rPr>
              <a:t>（目标可参见概念说明）</a:t>
            </a:r>
            <a:r>
              <a:rPr lang="en-US" sz="2400" dirty="0">
                <a:solidFill>
                  <a:schemeClr val="accent1">
                    <a:lumMod val="50000"/>
                  </a:schemeClr>
                </a:solidFill>
                <a:latin typeface="宋体" panose="02010600030101010101" pitchFamily="2" charset="-122"/>
                <a:ea typeface="宋体" panose="02010600030101010101" pitchFamily="2" charset="-122"/>
              </a:rPr>
              <a:t>   </a:t>
            </a:r>
          </a:p>
          <a:p>
            <a:r>
              <a:rPr lang="en-US" dirty="0">
                <a:latin typeface="宋体" panose="02010600030101010101" pitchFamily="2" charset="-122"/>
                <a:ea typeface="宋体" panose="02010600030101010101" pitchFamily="2" charset="-122"/>
              </a:rPr>
              <a:t> </a:t>
            </a:r>
          </a:p>
        </p:txBody>
      </p:sp>
    </p:spTree>
    <p:extLst>
      <p:ext uri="{BB962C8B-B14F-4D97-AF65-F5344CB8AC3E}">
        <p14:creationId xmlns:p14="http://schemas.microsoft.com/office/powerpoint/2010/main" val="3135284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841" y="40885"/>
            <a:ext cx="11309959" cy="702000"/>
          </a:xfrm>
        </p:spPr>
        <p:txBody>
          <a:bodyPr/>
          <a:lstStyle/>
          <a:p>
            <a:r>
              <a:rPr lang="en-GB" dirty="0">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dirty="0">
                <a:latin typeface="Times New Roman" panose="02020603050405020304" pitchFamily="18" charset="0"/>
                <a:ea typeface="STXihei" panose="02010600040101010101" pitchFamily="2" charset="-122"/>
                <a:cs typeface="Times New Roman" panose="02020603050405020304" pitchFamily="18" charset="0"/>
              </a:rPr>
              <a:t>行动内审查的范围</a:t>
            </a:r>
            <a:endParaRPr lang="en-GB" noProof="0" dirty="0">
              <a:latin typeface="Times New Roman" panose="02020603050405020304" pitchFamily="18" charset="0"/>
              <a:ea typeface="STXihei" panose="02010600040101010101" pitchFamily="2" charset="-122"/>
              <a:cs typeface="Times New Roman" panose="02020603050405020304" pitchFamily="18" charset="0"/>
            </a:endParaRPr>
          </a:p>
        </p:txBody>
      </p:sp>
      <p:sp>
        <p:nvSpPr>
          <p:cNvPr id="3" name="TextBox 2"/>
          <p:cNvSpPr txBox="1"/>
          <p:nvPr/>
        </p:nvSpPr>
        <p:spPr>
          <a:xfrm>
            <a:off x="847493" y="2721036"/>
            <a:ext cx="9980341" cy="856453"/>
          </a:xfrm>
          <a:prstGeom prst="rect">
            <a:avLst/>
          </a:prstGeom>
          <a:solidFill>
            <a:srgbClr val="FFFF00"/>
          </a:solidFill>
        </p:spPr>
        <p:txBody>
          <a:bodyPr wrap="square" rtlCol="0">
            <a:spAutoFit/>
          </a:bodyPr>
          <a:lstStyle/>
          <a:p>
            <a:pPr marL="342900" indent="-342900">
              <a:lnSpc>
                <a:spcPts val="3100"/>
              </a:lnSpc>
              <a:buFontTx/>
              <a:buChar char="-"/>
            </a:pPr>
            <a:r>
              <a:rPr lang="zh-CN" altLang="en-US" sz="2400" dirty="0">
                <a:solidFill>
                  <a:schemeClr val="accent1">
                    <a:lumMod val="50000"/>
                  </a:schemeClr>
                </a:solidFill>
                <a:latin typeface="Times New Roman" panose="02020603050405020304" pitchFamily="18" charset="0"/>
                <a:ea typeface="宋体" panose="02010600030101010101" pitchFamily="2" charset="-122"/>
                <a:cs typeface="Times New Roman" panose="02020603050405020304" pitchFamily="18" charset="0"/>
              </a:rPr>
              <a:t>列出要涵盖的功能</a:t>
            </a:r>
            <a:r>
              <a:rPr lang="en-US" altLang="zh-CN" sz="2400" dirty="0">
                <a:solidFill>
                  <a:schemeClr val="accent1">
                    <a:lumMod val="50000"/>
                  </a:schemeClr>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400" dirty="0">
                <a:solidFill>
                  <a:schemeClr val="accent1">
                    <a:lumMod val="50000"/>
                  </a:schemeClr>
                </a:solidFill>
                <a:latin typeface="Times New Roman" panose="02020603050405020304" pitchFamily="18" charset="0"/>
                <a:ea typeface="宋体" panose="02010600030101010101" pitchFamily="2" charset="-122"/>
                <a:cs typeface="Times New Roman" panose="02020603050405020304" pitchFamily="18" charset="0"/>
              </a:rPr>
              <a:t>支柱</a:t>
            </a:r>
            <a:endParaRPr lang="en-US" sz="2400" dirty="0">
              <a:solidFill>
                <a:schemeClr val="accent1">
                  <a:lumMod val="50000"/>
                </a:schemeClr>
              </a:solidFill>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ts val="3100"/>
              </a:lnSpc>
              <a:buFontTx/>
              <a:buChar char="-"/>
            </a:pPr>
            <a:r>
              <a:rPr lang="zh-CN" altLang="en-US" sz="2400" dirty="0">
                <a:solidFill>
                  <a:schemeClr val="accent1">
                    <a:lumMod val="50000"/>
                  </a:schemeClr>
                </a:solidFill>
                <a:latin typeface="Times New Roman" panose="02020603050405020304" pitchFamily="18" charset="0"/>
                <a:ea typeface="宋体" panose="02010600030101010101" pitchFamily="2" charset="-122"/>
                <a:cs typeface="Times New Roman" panose="02020603050405020304" pitchFamily="18" charset="0"/>
              </a:rPr>
              <a:t>本行动内审查涵盖的时期</a:t>
            </a:r>
            <a:r>
              <a:rPr lang="en-US" sz="2400" dirty="0">
                <a:solidFill>
                  <a:schemeClr val="accent1">
                    <a:lumMod val="50000"/>
                  </a:schemeClr>
                </a:solidFill>
                <a:latin typeface="Times New Roman" panose="02020603050405020304" pitchFamily="18" charset="0"/>
                <a:ea typeface="宋体" panose="02010600030101010101" pitchFamily="2" charset="-122"/>
                <a:cs typeface="Times New Roman" panose="02020603050405020304" pitchFamily="18" charset="0"/>
              </a:rPr>
              <a:t>    </a:t>
            </a:r>
          </a:p>
        </p:txBody>
      </p:sp>
    </p:spTree>
    <p:extLst>
      <p:ext uri="{BB962C8B-B14F-4D97-AF65-F5344CB8AC3E}">
        <p14:creationId xmlns:p14="http://schemas.microsoft.com/office/powerpoint/2010/main" val="248638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zh-CN" altLang="en-US" sz="24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导言：</a:t>
            </a:r>
            <a:r>
              <a:rPr lang="zh-CN" altLang="en-US" sz="24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应对计划和实际应对时间表</a:t>
            </a:r>
            <a:r>
              <a:rPr lang="en-US" altLang="zh-CN" sz="24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 </a:t>
            </a:r>
            <a:endParaRPr lang="en-US" altLang="zh-CN" sz="2400"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zh-CN" altLang="en-US" dirty="0">
                <a:latin typeface="STXihei" panose="02010600040101010101" pitchFamily="2" charset="-122"/>
                <a:ea typeface="STXihei" panose="02010600040101010101" pitchFamily="2" charset="-122"/>
              </a:rPr>
              <a:t>行动内审查概述</a:t>
            </a:r>
            <a:endParaRPr lang="en-GB" dirty="0">
              <a:latin typeface="STXihei" panose="02010600040101010101" pitchFamily="2" charset="-122"/>
              <a:ea typeface="STXihei" panose="02010600040101010101" pitchFamily="2" charset="-122"/>
            </a:endParaRP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zh-CN" altLang="en-US" sz="2800" kern="1200" dirty="0">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kern="1200" dirty="0">
                <a:latin typeface="Times New Roman" panose="02020603050405020304" pitchFamily="18" charset="0"/>
                <a:ea typeface="SimSun" panose="02010600030101010101" pitchFamily="2" charset="-122"/>
                <a:cs typeface="Times New Roman" panose="02020603050405020304" pitchFamily="18" charset="0"/>
              </a:rPr>
              <a:t>1</a:t>
            </a:r>
            <a:r>
              <a:rPr lang="zh-CN" altLang="en-US" sz="2800" kern="1200" dirty="0">
                <a:latin typeface="Times New Roman" panose="02020603050405020304" pitchFamily="18" charset="0"/>
                <a:ea typeface="SimSun"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lang="en-US" sz="2800" b="1" kern="1200" dirty="0">
              <a:latin typeface="Times New Roman" panose="02020603050405020304" pitchFamily="18" charset="0"/>
              <a:ea typeface="STXihei" panose="02010600040101010101" pitchFamily="2" charset="-122"/>
              <a:cs typeface="Times New Roman" panose="02020603050405020304" pitchFamily="18" charset="0"/>
            </a:endParaRP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defTabSz="1244600">
              <a:lnSpc>
                <a:spcPct val="90000"/>
              </a:lnSpc>
              <a:spcBef>
                <a:spcPct val="0"/>
              </a:spcBef>
              <a:spcAft>
                <a:spcPct val="35000"/>
              </a:spcAft>
            </a:pP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dirty="0">
                <a:latin typeface="Times New Roman" panose="02020603050405020304" pitchFamily="18" charset="0"/>
                <a:ea typeface="SimSun" panose="02010600030101010101" pitchFamily="2" charset="-122"/>
                <a:cs typeface="Times New Roman" panose="02020603050405020304" pitchFamily="18" charset="0"/>
              </a:rPr>
              <a:t>2</a:t>
            </a: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我们可以做些什么来改进</a:t>
            </a:r>
            <a:r>
              <a:rPr lang="en-US" altLang="zh-CN"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的应对？</a:t>
            </a:r>
            <a:endParaRPr 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dirty="0">
                <a:latin typeface="Times New Roman" panose="02020603050405020304" pitchFamily="18" charset="0"/>
                <a:ea typeface="SimSun" panose="02010600030101010101" pitchFamily="2" charset="-122"/>
                <a:cs typeface="Times New Roman" panose="02020603050405020304" pitchFamily="18" charset="0"/>
              </a:rPr>
              <a:t>3</a:t>
            </a: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前进方向</a:t>
            </a:r>
            <a:endParaRPr 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sz="1600" b="1" dirty="0">
                    <a:latin typeface="Times New Roman" panose="02020603050405020304" pitchFamily="18" charset="0"/>
                    <a:ea typeface="黑体" panose="02010609060101010101" pitchFamily="49" charset="-122"/>
                    <a:cs typeface="Times New Roman" panose="02020603050405020304" pitchFamily="18" charset="0"/>
                  </a:rPr>
                  <a:t>2</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sz="1600" b="1" dirty="0">
                  <a:latin typeface="Times New Roman" panose="02020603050405020304" pitchFamily="18" charset="0"/>
                  <a:ea typeface="黑体" panose="02010609060101010101" pitchFamily="49" charset="-122"/>
                  <a:cs typeface="Times New Roman" panose="02020603050405020304" pitchFamily="18" charset="0"/>
                </a:rPr>
                <a:t>3</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sz="1600" b="1" dirty="0">
                  <a:latin typeface="Times New Roman" panose="02020603050405020304" pitchFamily="18" charset="0"/>
                  <a:ea typeface="黑体" panose="02010609060101010101" pitchFamily="49" charset="-122"/>
                  <a:cs typeface="Times New Roman" panose="02020603050405020304" pitchFamily="18" charset="0"/>
                </a:rPr>
                <a:t>1</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149756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zh-CN" altLang="en-US" dirty="0">
                <a:latin typeface="STXihei" panose="02010600040101010101" pitchFamily="2" charset="-122"/>
                <a:ea typeface="STXihei" panose="02010600040101010101" pitchFamily="2" charset="-122"/>
              </a:rPr>
              <a:t>应对概述</a:t>
            </a:r>
            <a:r>
              <a:rPr lang="en-GB" dirty="0">
                <a:latin typeface="STXihei" panose="02010600040101010101" pitchFamily="2" charset="-122"/>
                <a:ea typeface="STXihei" panose="02010600040101010101" pitchFamily="2" charset="-122"/>
              </a:rPr>
              <a:t> </a:t>
            </a:r>
            <a:endParaRPr lang="en-GB" noProof="0" dirty="0">
              <a:latin typeface="STXihei" panose="02010600040101010101" pitchFamily="2" charset="-122"/>
              <a:ea typeface="STXihei" panose="02010600040101010101" pitchFamily="2" charset="-122"/>
            </a:endParaRPr>
          </a:p>
        </p:txBody>
      </p:sp>
      <p:sp>
        <p:nvSpPr>
          <p:cNvPr id="6" name="Espace réservé du contenu 5"/>
          <p:cNvSpPr>
            <a:spLocks noGrp="1"/>
          </p:cNvSpPr>
          <p:nvPr>
            <p:ph idx="1"/>
          </p:nvPr>
        </p:nvSpPr>
        <p:spPr>
          <a:xfrm>
            <a:off x="164960" y="1330016"/>
            <a:ext cx="11862079" cy="535531"/>
          </a:xfrm>
          <a:prstGeom prst="rect">
            <a:avLst/>
          </a:prstGeom>
          <a:solidFill>
            <a:srgbClr val="FFFF00"/>
          </a:solidFill>
        </p:spPr>
        <p:txBody>
          <a:bodyPr wrap="square">
            <a:spAutoFit/>
          </a:bodyPr>
          <a:lstStyle/>
          <a:p>
            <a:pPr marL="0" indent="0" algn="ctr">
              <a:spcBef>
                <a:spcPts val="700"/>
              </a:spcBef>
              <a:buSzPct val="60000"/>
              <a:buNone/>
            </a:pPr>
            <a:r>
              <a:rPr lang="zh-CN" altLang="en-US" sz="3200" b="1" dirty="0">
                <a:latin typeface="宋体" panose="02010600030101010101" pitchFamily="2" charset="-122"/>
                <a:ea typeface="宋体" panose="02010600030101010101" pitchFamily="2" charset="-122"/>
              </a:rPr>
              <a:t>卫生部应对列报</a:t>
            </a:r>
            <a:endParaRPr lang="en-GB" sz="3200" b="1" dirty="0">
              <a:solidFill>
                <a:srgbClr val="FF0000"/>
              </a:solidFill>
              <a:latin typeface="宋体" panose="02010600030101010101" pitchFamily="2" charset="-122"/>
              <a:ea typeface="宋体" panose="02010600030101010101" pitchFamily="2" charset="-122"/>
            </a:endParaRPr>
          </a:p>
        </p:txBody>
      </p:sp>
      <p:sp>
        <p:nvSpPr>
          <p:cNvPr id="3" name="TextBox 2">
            <a:extLst>
              <a:ext uri="{FF2B5EF4-FFF2-40B4-BE49-F238E27FC236}">
                <a16:creationId xmlns:a16="http://schemas.microsoft.com/office/drawing/2014/main" id="{A5A75ED1-07B3-4B5C-A560-4079717F17D9}"/>
              </a:ext>
            </a:extLst>
          </p:cNvPr>
          <p:cNvSpPr txBox="1"/>
          <p:nvPr/>
        </p:nvSpPr>
        <p:spPr>
          <a:xfrm>
            <a:off x="1040130" y="2628900"/>
            <a:ext cx="8065028" cy="3206775"/>
          </a:xfrm>
          <a:prstGeom prst="rect">
            <a:avLst/>
          </a:prstGeom>
          <a:noFill/>
        </p:spPr>
        <p:txBody>
          <a:bodyPr wrap="none" rtlCol="0">
            <a:spAutoFit/>
          </a:bodyPr>
          <a:lstStyle/>
          <a:p>
            <a:pPr>
              <a:lnSpc>
                <a:spcPts val="4100"/>
              </a:lnSpc>
            </a:pPr>
            <a:r>
              <a:rPr lang="zh-CN" altLang="en-US" sz="3200" dirty="0">
                <a:latin typeface="Times New Roman" panose="02020603050405020304" pitchFamily="18" charset="0"/>
                <a:ea typeface="宋体" panose="02010600030101010101" pitchFamily="2" charset="-122"/>
                <a:cs typeface="Times New Roman" panose="02020603050405020304" pitchFamily="18" charset="0"/>
              </a:rPr>
              <a:t>列报建议要点：</a:t>
            </a:r>
            <a:endParaRPr lang="en-US" sz="3200" dirty="0">
              <a:latin typeface="Times New Roman" panose="02020603050405020304" pitchFamily="18" charset="0"/>
              <a:ea typeface="宋体" panose="02010600030101010101" pitchFamily="2" charset="-122"/>
              <a:cs typeface="Times New Roman" panose="02020603050405020304" pitchFamily="18" charset="0"/>
            </a:endParaRPr>
          </a:p>
          <a:p>
            <a:pPr>
              <a:lnSpc>
                <a:spcPts val="4100"/>
              </a:lnSpc>
            </a:pPr>
            <a:endParaRPr lang="en-US" sz="3200" dirty="0">
              <a:latin typeface="Times New Roman" panose="02020603050405020304" pitchFamily="18" charset="0"/>
              <a:ea typeface="宋体" panose="02010600030101010101" pitchFamily="2" charset="-122"/>
              <a:cs typeface="Times New Roman" panose="02020603050405020304" pitchFamily="18" charset="0"/>
            </a:endParaRPr>
          </a:p>
          <a:p>
            <a:pPr marL="285750" indent="-285750">
              <a:lnSpc>
                <a:spcPts val="4100"/>
              </a:lnSpc>
              <a:buFontTx/>
              <a:buChar char="-"/>
            </a:pPr>
            <a:r>
              <a:rPr lang="zh-CN" altLang="en-US" sz="3200" dirty="0">
                <a:latin typeface="Times New Roman" panose="02020603050405020304" pitchFamily="18" charset="0"/>
                <a:ea typeface="宋体" panose="02010600030101010101" pitchFamily="2" charset="-122"/>
                <a:cs typeface="Times New Roman" panose="02020603050405020304" pitchFamily="18" charset="0"/>
              </a:rPr>
              <a:t>概述应对</a:t>
            </a:r>
            <a:r>
              <a:rPr lang="en-US" altLang="zh-CN" sz="3200" dirty="0">
                <a:latin typeface="Times New Roman" panose="02020603050405020304" pitchFamily="18" charset="0"/>
                <a:ea typeface="宋体" panose="02010600030101010101" pitchFamily="2" charset="-122"/>
                <a:cs typeface="Times New Roman" panose="02020603050405020304" pitchFamily="18" charset="0"/>
              </a:rPr>
              <a:t>COVID-19</a:t>
            </a:r>
            <a:r>
              <a:rPr lang="zh-CN" altLang="en-US" sz="3200" dirty="0">
                <a:latin typeface="Times New Roman" panose="02020603050405020304" pitchFamily="18" charset="0"/>
                <a:ea typeface="宋体" panose="02010600030101010101" pitchFamily="2" charset="-122"/>
                <a:cs typeface="Times New Roman" panose="02020603050405020304" pitchFamily="18" charset="0"/>
              </a:rPr>
              <a:t>之前已有的能力</a:t>
            </a:r>
            <a:endParaRPr lang="en-US" sz="3200" dirty="0">
              <a:latin typeface="Times New Roman" panose="02020603050405020304" pitchFamily="18" charset="0"/>
              <a:ea typeface="宋体" panose="02010600030101010101" pitchFamily="2" charset="-122"/>
              <a:cs typeface="Times New Roman" panose="02020603050405020304" pitchFamily="18" charset="0"/>
            </a:endParaRPr>
          </a:p>
          <a:p>
            <a:pPr marL="285750" indent="-285750">
              <a:lnSpc>
                <a:spcPts val="4100"/>
              </a:lnSpc>
              <a:buFontTx/>
              <a:buChar char="-"/>
            </a:pPr>
            <a:r>
              <a:rPr lang="zh-CN" altLang="en-US" sz="3200" dirty="0">
                <a:latin typeface="Times New Roman" panose="02020603050405020304" pitchFamily="18" charset="0"/>
                <a:ea typeface="宋体" panose="02010600030101010101" pitchFamily="2" charset="-122"/>
                <a:cs typeface="Times New Roman" panose="02020603050405020304" pitchFamily="18" charset="0"/>
              </a:rPr>
              <a:t>为了应对</a:t>
            </a:r>
            <a:r>
              <a:rPr lang="en-US" altLang="zh-CN" sz="3200" dirty="0">
                <a:latin typeface="Times New Roman" panose="02020603050405020304" pitchFamily="18" charset="0"/>
                <a:ea typeface="宋体" panose="02010600030101010101" pitchFamily="2" charset="-122"/>
                <a:cs typeface="Times New Roman" panose="02020603050405020304" pitchFamily="18" charset="0"/>
              </a:rPr>
              <a:t>COVID-19</a:t>
            </a:r>
            <a:r>
              <a:rPr lang="zh-CN" altLang="en-US" sz="3200" dirty="0">
                <a:latin typeface="Times New Roman" panose="02020603050405020304" pitchFamily="18" charset="0"/>
                <a:ea typeface="宋体" panose="02010600030101010101" pitchFamily="2" charset="-122"/>
                <a:cs typeface="Times New Roman" panose="02020603050405020304" pitchFamily="18" charset="0"/>
              </a:rPr>
              <a:t>和应对期间发展的能力</a:t>
            </a:r>
            <a:endParaRPr lang="en-US" sz="3200" dirty="0">
              <a:latin typeface="Times New Roman" panose="02020603050405020304" pitchFamily="18" charset="0"/>
              <a:ea typeface="宋体" panose="02010600030101010101" pitchFamily="2" charset="-122"/>
              <a:cs typeface="Times New Roman" panose="02020603050405020304" pitchFamily="18" charset="0"/>
            </a:endParaRPr>
          </a:p>
          <a:p>
            <a:pPr marL="285750" indent="-285750">
              <a:lnSpc>
                <a:spcPts val="4100"/>
              </a:lnSpc>
              <a:buFontTx/>
              <a:buChar char="-"/>
            </a:pPr>
            <a:r>
              <a:rPr lang="zh-CN" altLang="en-US" sz="3200" dirty="0">
                <a:latin typeface="Times New Roman" panose="02020603050405020304" pitchFamily="18" charset="0"/>
                <a:ea typeface="宋体" panose="02010600030101010101" pitchFamily="2" charset="-122"/>
                <a:cs typeface="Times New Roman" panose="02020603050405020304" pitchFamily="18" charset="0"/>
              </a:rPr>
              <a:t>应对战略</a:t>
            </a:r>
            <a:endParaRPr lang="en-US" sz="3200" dirty="0">
              <a:latin typeface="Times New Roman" panose="02020603050405020304" pitchFamily="18" charset="0"/>
              <a:ea typeface="宋体" panose="02010600030101010101" pitchFamily="2" charset="-122"/>
              <a:cs typeface="Times New Roman" panose="02020603050405020304" pitchFamily="18" charset="0"/>
            </a:endParaRPr>
          </a:p>
          <a:p>
            <a:pPr marL="285750" indent="-285750">
              <a:lnSpc>
                <a:spcPts val="4100"/>
              </a:lnSpc>
              <a:buFontTx/>
              <a:buChar char="-"/>
            </a:pPr>
            <a:r>
              <a:rPr lang="zh-CN" altLang="en-US" sz="3200" dirty="0">
                <a:latin typeface="Times New Roman" panose="02020603050405020304" pitchFamily="18" charset="0"/>
                <a:ea typeface="宋体" panose="02010600030101010101" pitchFamily="2" charset="-122"/>
                <a:cs typeface="Times New Roman" panose="02020603050405020304" pitchFamily="18" charset="0"/>
              </a:rPr>
              <a:t>审查期间的应对时间表</a:t>
            </a:r>
            <a:endParaRPr lang="en-US" sz="32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9811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zh-CN" altLang="en-US" sz="2400" dirty="0">
                <a:solidFill>
                  <a:prstClr val="white"/>
                </a:solidFill>
                <a:latin typeface="Times New Roman" panose="02020603050405020304" pitchFamily="18" charset="0"/>
                <a:ea typeface="宋体" panose="02010600030101010101" pitchFamily="2" charset="-122"/>
                <a:cs typeface="Times New Roman" panose="02020603050405020304" pitchFamily="18" charset="0"/>
              </a:rPr>
              <a:t>导言：</a:t>
            </a:r>
            <a:r>
              <a:rPr lang="zh-CN" altLang="en-US" sz="2400" b="1" dirty="0">
                <a:solidFill>
                  <a:prstClr val="white"/>
                </a:solidFill>
                <a:latin typeface="STXihei" panose="02010600040101010101" pitchFamily="2" charset="-122"/>
                <a:ea typeface="STXihei" panose="02010600040101010101" pitchFamily="2" charset="-122"/>
                <a:cs typeface="Times New Roman" panose="02020603050405020304" pitchFamily="18" charset="0"/>
              </a:rPr>
              <a:t>应对计划和实际应对时间表</a:t>
            </a:r>
            <a:r>
              <a:rPr lang="en-US" altLang="zh-CN" sz="2400" b="1" dirty="0">
                <a:solidFill>
                  <a:prstClr val="white"/>
                </a:solidFill>
                <a:latin typeface="STXihei" panose="02010600040101010101" pitchFamily="2" charset="-122"/>
                <a:ea typeface="STXihei" panose="02010600040101010101" pitchFamily="2" charset="-122"/>
                <a:cs typeface="Times New Roman" panose="02020603050405020304" pitchFamily="18" charset="0"/>
              </a:rPr>
              <a:t> </a:t>
            </a:r>
            <a:endParaRPr lang="en-US" altLang="zh-CN" sz="2400" dirty="0">
              <a:solidFill>
                <a:prstClr val="white"/>
              </a:solidFill>
              <a:latin typeface="STXihei" panose="02010600040101010101" pitchFamily="2" charset="-122"/>
              <a:ea typeface="STXihei" panose="02010600040101010101" pitchFamily="2" charset="-122"/>
              <a:cs typeface="Times New Roman" panose="02020603050405020304" pitchFamily="18"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行动内审查概述</a:t>
            </a:r>
            <a:endParaRPr lang="en-GB" dirty="0">
              <a:latin typeface="黑体" panose="02010609060101010101" pitchFamily="49" charset="-122"/>
              <a:ea typeface="黑体" panose="02010609060101010101" pitchFamily="49" charset="-122"/>
            </a:endParaRP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marR="0" lvl="0" indent="-1430338" algn="l" defTabSz="1244600" rtl="0" eaLnBrk="1" fontAlgn="auto" latinLnBrk="0" hangingPunct="1">
              <a:lnSpc>
                <a:spcPct val="90000"/>
              </a:lnSpc>
              <a:spcBef>
                <a:spcPct val="0"/>
              </a:spcBef>
              <a:spcAft>
                <a:spcPct val="35000"/>
              </a:spcAft>
              <a:buClrTx/>
              <a:buSzTx/>
              <a:buFontTx/>
              <a:buNone/>
              <a:tabLst/>
              <a:defRPr/>
            </a:pP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1</a:t>
            </a: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kumimoji="0" lang="en-US" altLang="zh-CN"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endParaRP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defTabSz="1244600">
              <a:lnSpc>
                <a:spcPct val="90000"/>
              </a:lnSpc>
              <a:spcBef>
                <a:spcPct val="0"/>
              </a:spcBef>
              <a:spcAft>
                <a:spcPct val="35000"/>
              </a:spcAft>
            </a:pP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2</a:t>
            </a: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我们可以做些什么来改进</a:t>
            </a:r>
            <a:r>
              <a:rPr lang="en-US" altLang="zh-CN"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的应对？</a:t>
            </a:r>
            <a:endParaRPr lang="en-US" altLang="zh-CN"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sp>
        <p:nvSpPr>
          <p:cNvPr id="20" name="Rectangle 19">
            <a:extLst>
              <a:ext uri="{FF2B5EF4-FFF2-40B4-BE49-F238E27FC236}">
                <a16:creationId xmlns:a16="http://schemas.microsoft.com/office/drawing/2014/main" id="{C02AD7FA-E3C2-4724-85F8-4F8EDA6878B3}"/>
              </a:ext>
            </a:extLst>
          </p:cNvPr>
          <p:cNvSpPr/>
          <p:nvPr/>
        </p:nvSpPr>
        <p:spPr>
          <a:xfrm>
            <a:off x="1847832" y="5456469"/>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3</a:t>
            </a:r>
            <a:r>
              <a:rPr lang="zh-CN" altLang="en-US" sz="2800" dirty="0">
                <a:solidFill>
                  <a:prstClr val="white"/>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前进方向</a:t>
            </a:r>
            <a:endParaRPr lang="en-US" altLang="zh-CN"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2</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3</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4264957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206B2B84-0C77-4CEC-8EFE-82B7AAECB717}"/>
              </a:ext>
            </a:extLst>
          </p:cNvPr>
          <p:cNvSpPr/>
          <p:nvPr/>
        </p:nvSpPr>
        <p:spPr>
          <a:xfrm>
            <a:off x="564698" y="3728940"/>
            <a:ext cx="11121334" cy="2574456"/>
          </a:xfrm>
          <a:prstGeom prst="rect">
            <a:avLst/>
          </a:pr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endParaRPr lang="en-US" sz="2800" b="1" kern="1200" dirty="0">
              <a:latin typeface="Roboto Cn"/>
            </a:endParaRPr>
          </a:p>
        </p:txBody>
      </p:sp>
      <p:sp>
        <p:nvSpPr>
          <p:cNvPr id="10" name="Rectangle 9">
            <a:extLst>
              <a:ext uri="{FF2B5EF4-FFF2-40B4-BE49-F238E27FC236}">
                <a16:creationId xmlns:a16="http://schemas.microsoft.com/office/drawing/2014/main" id="{9CF487AB-9B2F-44D0-A01A-DD8D272256A0}"/>
              </a:ext>
            </a:extLst>
          </p:cNvPr>
          <p:cNvSpPr/>
          <p:nvPr/>
        </p:nvSpPr>
        <p:spPr>
          <a:xfrm>
            <a:off x="1272958" y="1052933"/>
            <a:ext cx="10674310" cy="542113"/>
          </a:xfrm>
          <a:prstGeom prst="rect">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2 : 	</a:t>
            </a:r>
            <a:r>
              <a:rPr lang="en-US" sz="2800" b="1" kern="1200" dirty="0">
                <a:latin typeface="Roboto Cn"/>
              </a:rPr>
              <a:t>What happened during the response?</a:t>
            </a:r>
            <a:r>
              <a:rPr lang="en-AU" sz="2800" b="1" kern="1200" dirty="0">
                <a:latin typeface="Roboto Cn"/>
              </a:rPr>
              <a:t> </a:t>
            </a:r>
            <a:endParaRPr lang="en-US" sz="2800" kern="1200" dirty="0">
              <a:latin typeface="Roboto Cn"/>
            </a:endParaRPr>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marR="0" lvl="0" indent="-1430338" algn="l" defTabSz="1244600" rtl="0" eaLnBrk="1" fontAlgn="auto" latinLnBrk="0" hangingPunct="1">
              <a:lnSpc>
                <a:spcPct val="90000"/>
              </a:lnSpc>
              <a:spcBef>
                <a:spcPct val="0"/>
              </a:spcBef>
              <a:spcAft>
                <a:spcPct val="3500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步骤</a:t>
            </a:r>
            <a:r>
              <a:rPr kumimoji="0" lang="en-US" altLang="zh-CN"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kumimoji="0" lang="en-US" altLang="zh-CN"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endParaRPr>
          </a:p>
        </p:txBody>
      </p:sp>
      <p:sp>
        <p:nvSpPr>
          <p:cNvPr id="4" name="Callout: Down Arrow 3">
            <a:extLst>
              <a:ext uri="{FF2B5EF4-FFF2-40B4-BE49-F238E27FC236}">
                <a16:creationId xmlns:a16="http://schemas.microsoft.com/office/drawing/2014/main" id="{740F89CC-90CB-4139-9B9F-8DBD4667624E}"/>
              </a:ext>
            </a:extLst>
          </p:cNvPr>
          <p:cNvSpPr/>
          <p:nvPr/>
        </p:nvSpPr>
        <p:spPr>
          <a:xfrm>
            <a:off x="1288304" y="1875275"/>
            <a:ext cx="3016488" cy="1932710"/>
          </a:xfrm>
          <a:prstGeom prst="downArrowCallout">
            <a:avLst>
              <a:gd name="adj1" fmla="val 22849"/>
              <a:gd name="adj2" fmla="val 19624"/>
              <a:gd name="adj3" fmla="val 12455"/>
              <a:gd name="adj4" fmla="val 64977"/>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D1FBAD4-8E24-4BB3-ABD6-75B68FDD97AD}"/>
              </a:ext>
            </a:extLst>
          </p:cNvPr>
          <p:cNvGrpSpPr/>
          <p:nvPr/>
        </p:nvGrpSpPr>
        <p:grpSpPr>
          <a:xfrm>
            <a:off x="4480308" y="4753560"/>
            <a:ext cx="1102846" cy="1102846"/>
            <a:chOff x="4763772" y="5448504"/>
            <a:chExt cx="1102846" cy="1102846"/>
          </a:xfrm>
          <a:effectLst>
            <a:outerShdw blurRad="76200" dist="76200" dir="2700000" algn="tl" rotWithShape="0">
              <a:prstClr val="black">
                <a:alpha val="48000"/>
              </a:prstClr>
            </a:outerShdw>
          </a:effectLst>
        </p:grpSpPr>
        <p:pic>
          <p:nvPicPr>
            <p:cNvPr id="27" name="Graphic 26" descr="Single gear">
              <a:extLst>
                <a:ext uri="{FF2B5EF4-FFF2-40B4-BE49-F238E27FC236}">
                  <a16:creationId xmlns:a16="http://schemas.microsoft.com/office/drawing/2014/main" id="{B5C04891-C4A4-431D-926F-B124438591F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763772" y="5448504"/>
              <a:ext cx="1102846" cy="1102846"/>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8" name="Minus Sign 27">
              <a:extLst>
                <a:ext uri="{FF2B5EF4-FFF2-40B4-BE49-F238E27FC236}">
                  <a16:creationId xmlns:a16="http://schemas.microsoft.com/office/drawing/2014/main" id="{3AEFF564-FC71-4AF7-A6C6-F1EDB238B36E}"/>
                </a:ext>
              </a:extLst>
            </p:cNvPr>
            <p:cNvSpPr/>
            <p:nvPr/>
          </p:nvSpPr>
          <p:spPr>
            <a:xfrm>
              <a:off x="5093925" y="5769162"/>
              <a:ext cx="442541" cy="461530"/>
            </a:xfrm>
            <a:prstGeom prst="mathMinus">
              <a:avLst>
                <a:gd name="adj1" fmla="val 1725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BD37741C-7CF0-4EB1-9B55-4B5C01682BBC}"/>
              </a:ext>
            </a:extLst>
          </p:cNvPr>
          <p:cNvGrpSpPr/>
          <p:nvPr/>
        </p:nvGrpSpPr>
        <p:grpSpPr>
          <a:xfrm>
            <a:off x="641331" y="3763711"/>
            <a:ext cx="1105273" cy="1105273"/>
            <a:chOff x="805923" y="4129471"/>
            <a:chExt cx="1105273" cy="1105273"/>
          </a:xfrm>
          <a:effectLst>
            <a:outerShdw blurRad="76200" dist="76200" dir="2700000" algn="tl" rotWithShape="0">
              <a:prstClr val="black">
                <a:alpha val="48000"/>
              </a:prstClr>
            </a:outerShdw>
          </a:effectLst>
        </p:grpSpPr>
        <p:pic>
          <p:nvPicPr>
            <p:cNvPr id="25" name="Graphic 24" descr="Single gear">
              <a:extLst>
                <a:ext uri="{FF2B5EF4-FFF2-40B4-BE49-F238E27FC236}">
                  <a16:creationId xmlns:a16="http://schemas.microsoft.com/office/drawing/2014/main" id="{DF0211B9-B46F-44F2-B0D1-59D818CC70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805923" y="4129471"/>
              <a:ext cx="1105273" cy="1105273"/>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9" name="Plus Sign 28">
              <a:extLst>
                <a:ext uri="{FF2B5EF4-FFF2-40B4-BE49-F238E27FC236}">
                  <a16:creationId xmlns:a16="http://schemas.microsoft.com/office/drawing/2014/main" id="{BE408AC7-FEE6-4392-81E5-E76392819EE5}"/>
                </a:ext>
              </a:extLst>
            </p:cNvPr>
            <p:cNvSpPr/>
            <p:nvPr/>
          </p:nvSpPr>
          <p:spPr>
            <a:xfrm>
              <a:off x="1136802" y="4480470"/>
              <a:ext cx="443515" cy="403273"/>
            </a:xfrm>
            <a:prstGeom prst="mathPlus">
              <a:avLst>
                <a:gd name="adj1" fmla="val 1748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C08ADAAC-4C1F-49DB-929E-536C26FC4D9E}"/>
              </a:ext>
            </a:extLst>
          </p:cNvPr>
          <p:cNvSpPr txBox="1"/>
          <p:nvPr/>
        </p:nvSpPr>
        <p:spPr>
          <a:xfrm flipH="1">
            <a:off x="1668187" y="3993182"/>
            <a:ext cx="3219354" cy="646331"/>
          </a:xfrm>
          <a:prstGeom prst="rect">
            <a:avLst/>
          </a:prstGeom>
          <a:noFill/>
        </p:spPr>
        <p:txBody>
          <a:bodyPr wrap="square" rtlCol="0">
            <a:spAutoFit/>
          </a:bodyPr>
          <a:lstStyle/>
          <a:p>
            <a:r>
              <a:rPr lang="zh-CN" altLang="en-US" sz="3600" b="1" dirty="0">
                <a:latin typeface="黑体" panose="02010609060101010101" pitchFamily="49" charset="-122"/>
                <a:ea typeface="黑体" panose="02010609060101010101" pitchFamily="49" charset="-122"/>
              </a:rPr>
              <a:t> </a:t>
            </a:r>
            <a:r>
              <a:rPr lang="zh-CN" altLang="en-US" sz="3600" b="1" dirty="0">
                <a:latin typeface="STXihei" panose="02010600040101010101" pitchFamily="2" charset="-122"/>
                <a:ea typeface="STXihei" panose="02010600040101010101" pitchFamily="2" charset="-122"/>
              </a:rPr>
              <a:t>应对优势</a:t>
            </a:r>
            <a:endParaRPr lang="en-US" sz="2800" b="1" dirty="0">
              <a:latin typeface="STXihei" panose="02010600040101010101" pitchFamily="2" charset="-122"/>
              <a:ea typeface="STXihei" panose="02010600040101010101" pitchFamily="2" charset="-122"/>
            </a:endParaRPr>
          </a:p>
        </p:txBody>
      </p:sp>
      <p:sp>
        <p:nvSpPr>
          <p:cNvPr id="30" name="TextBox 29">
            <a:extLst>
              <a:ext uri="{FF2B5EF4-FFF2-40B4-BE49-F238E27FC236}">
                <a16:creationId xmlns:a16="http://schemas.microsoft.com/office/drawing/2014/main" id="{DA642B1E-D53B-45D1-B5C1-F39ADFFF0825}"/>
              </a:ext>
            </a:extLst>
          </p:cNvPr>
          <p:cNvSpPr txBox="1"/>
          <p:nvPr/>
        </p:nvSpPr>
        <p:spPr>
          <a:xfrm flipH="1">
            <a:off x="917346" y="4959521"/>
            <a:ext cx="3728803" cy="646331"/>
          </a:xfrm>
          <a:prstGeom prst="rect">
            <a:avLst/>
          </a:prstGeom>
          <a:noFill/>
        </p:spPr>
        <p:txBody>
          <a:bodyPr wrap="square" rtlCol="0">
            <a:spAutoFit/>
          </a:bodyPr>
          <a:lstStyle/>
          <a:p>
            <a:r>
              <a:rPr lang="zh-CN" altLang="en-US" sz="3600" b="1" dirty="0">
                <a:latin typeface="黑体" panose="02010609060101010101" pitchFamily="49" charset="-122"/>
                <a:ea typeface="黑体" panose="02010609060101010101" pitchFamily="49" charset="-122"/>
              </a:rPr>
              <a:t>           </a:t>
            </a:r>
            <a:r>
              <a:rPr lang="zh-CN" altLang="en-US" sz="3600" b="1" dirty="0">
                <a:latin typeface="STXihei" panose="02010600040101010101" pitchFamily="2" charset="-122"/>
                <a:ea typeface="STXihei" panose="02010600040101010101" pitchFamily="2" charset="-122"/>
              </a:rPr>
              <a:t>挑战</a:t>
            </a:r>
            <a:endParaRPr lang="en-US" sz="2800" b="1" dirty="0">
              <a:latin typeface="STXihei" panose="02010600040101010101" pitchFamily="2" charset="-122"/>
              <a:ea typeface="STXihei" panose="02010600040101010101" pitchFamily="2" charset="-122"/>
            </a:endParaRPr>
          </a:p>
        </p:txBody>
      </p:sp>
      <p:sp>
        <p:nvSpPr>
          <p:cNvPr id="34" name="TextBox 33">
            <a:extLst>
              <a:ext uri="{FF2B5EF4-FFF2-40B4-BE49-F238E27FC236}">
                <a16:creationId xmlns:a16="http://schemas.microsoft.com/office/drawing/2014/main" id="{855E1502-6690-4EB9-ACE0-56BC619BC03B}"/>
              </a:ext>
            </a:extLst>
          </p:cNvPr>
          <p:cNvSpPr txBox="1"/>
          <p:nvPr/>
        </p:nvSpPr>
        <p:spPr>
          <a:xfrm>
            <a:off x="619160" y="4575988"/>
            <a:ext cx="5057740" cy="523220"/>
          </a:xfrm>
          <a:prstGeom prst="rect">
            <a:avLst/>
          </a:prstGeom>
          <a:noFill/>
        </p:spPr>
        <p:txBody>
          <a:bodyPr wrap="square" rtlCol="0">
            <a:spAutoFit/>
          </a:bodyPr>
          <a:lstStyle/>
          <a:p>
            <a:r>
              <a:rPr lang="zh-CN" altLang="en-US" sz="2800" b="1" i="1" dirty="0">
                <a:latin typeface="Roboto Cn"/>
              </a:rPr>
              <a:t>                   </a:t>
            </a:r>
            <a:r>
              <a:rPr lang="zh-CN" altLang="en-US" sz="2800" b="1" dirty="0">
                <a:latin typeface="KaiTi" panose="02010609060101010101" pitchFamily="49" charset="-122"/>
                <a:ea typeface="KaiTi" panose="02010609060101010101" pitchFamily="49" charset="-122"/>
              </a:rPr>
              <a:t>和</a:t>
            </a:r>
            <a:endParaRPr lang="en-US" sz="2800" b="1" dirty="0">
              <a:latin typeface="KaiTi" panose="02010609060101010101" pitchFamily="49" charset="-122"/>
              <a:ea typeface="KaiTi" panose="02010609060101010101" pitchFamily="49" charset="-122"/>
            </a:endParaRPr>
          </a:p>
        </p:txBody>
      </p:sp>
      <p:grpSp>
        <p:nvGrpSpPr>
          <p:cNvPr id="5" name="Group 4">
            <a:extLst>
              <a:ext uri="{FF2B5EF4-FFF2-40B4-BE49-F238E27FC236}">
                <a16:creationId xmlns:a16="http://schemas.microsoft.com/office/drawing/2014/main" id="{7CB523F2-9B6F-4255-9D40-76CEE426B0C8}"/>
              </a:ext>
            </a:extLst>
          </p:cNvPr>
          <p:cNvGrpSpPr/>
          <p:nvPr/>
        </p:nvGrpSpPr>
        <p:grpSpPr>
          <a:xfrm>
            <a:off x="5746486" y="4106286"/>
            <a:ext cx="5949440" cy="1706470"/>
            <a:chOff x="5746486" y="4106286"/>
            <a:chExt cx="5949440" cy="1706470"/>
          </a:xfrm>
        </p:grpSpPr>
        <p:sp>
          <p:nvSpPr>
            <p:cNvPr id="3" name="Arrow: Right 2">
              <a:extLst>
                <a:ext uri="{FF2B5EF4-FFF2-40B4-BE49-F238E27FC236}">
                  <a16:creationId xmlns:a16="http://schemas.microsoft.com/office/drawing/2014/main" id="{93229A4B-E486-4D3F-918C-07CDBE737F62}"/>
                </a:ext>
              </a:extLst>
            </p:cNvPr>
            <p:cNvSpPr/>
            <p:nvPr/>
          </p:nvSpPr>
          <p:spPr>
            <a:xfrm>
              <a:off x="5746486" y="4517983"/>
              <a:ext cx="1453878" cy="936083"/>
            </a:xfrm>
            <a:prstGeom prst="rightArrow">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descr="Single gear">
              <a:extLst>
                <a:ext uri="{FF2B5EF4-FFF2-40B4-BE49-F238E27FC236}">
                  <a16:creationId xmlns:a16="http://schemas.microsoft.com/office/drawing/2014/main" id="{864ACCE4-4601-4A7B-8C90-863094860C1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rot="1323157">
              <a:off x="7157401" y="4106286"/>
              <a:ext cx="1706471" cy="170647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33" name="Freeform: Shape 32">
              <a:extLst>
                <a:ext uri="{FF2B5EF4-FFF2-40B4-BE49-F238E27FC236}">
                  <a16:creationId xmlns:a16="http://schemas.microsoft.com/office/drawing/2014/main" id="{1AFCDC4C-062C-455A-A195-9E8C1A7161FF}"/>
                </a:ext>
              </a:extLst>
            </p:cNvPr>
            <p:cNvSpPr/>
            <p:nvPr/>
          </p:nvSpPr>
          <p:spPr>
            <a:xfrm>
              <a:off x="7808431" y="4633551"/>
              <a:ext cx="430224" cy="661579"/>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4F748312-9C25-4B62-8AAF-9ED6D6E04897}"/>
                </a:ext>
              </a:extLst>
            </p:cNvPr>
            <p:cNvSpPr txBox="1"/>
            <p:nvPr/>
          </p:nvSpPr>
          <p:spPr>
            <a:xfrm>
              <a:off x="8665219" y="4508970"/>
              <a:ext cx="3030707" cy="523220"/>
            </a:xfrm>
            <a:prstGeom prst="rect">
              <a:avLst/>
            </a:prstGeom>
            <a:noFill/>
          </p:spPr>
          <p:txBody>
            <a:bodyPr wrap="square" rtlCol="0">
              <a:spAutoFit/>
            </a:bodyPr>
            <a:lstStyle/>
            <a:p>
              <a:r>
                <a:rPr lang="zh-CN" altLang="en-US" sz="2800" b="1" dirty="0">
                  <a:latin typeface="STXihei" panose="02010600040101010101" pitchFamily="2" charset="-122"/>
                  <a:ea typeface="STXihei" panose="02010600040101010101" pitchFamily="2" charset="-122"/>
                </a:rPr>
                <a:t>协助因素</a:t>
              </a:r>
              <a:endParaRPr lang="en-US" sz="2800" b="1" dirty="0">
                <a:latin typeface="STXihei" panose="02010600040101010101" pitchFamily="2" charset="-122"/>
                <a:ea typeface="STXihei" panose="02010600040101010101" pitchFamily="2" charset="-122"/>
              </a:endParaRPr>
            </a:p>
          </p:txBody>
        </p:sp>
      </p:grpSp>
      <p:sp>
        <p:nvSpPr>
          <p:cNvPr id="11" name="TextBox 10">
            <a:extLst>
              <a:ext uri="{FF2B5EF4-FFF2-40B4-BE49-F238E27FC236}">
                <a16:creationId xmlns:a16="http://schemas.microsoft.com/office/drawing/2014/main" id="{E661B4D5-E91A-41F2-88FB-EE5C38300E69}"/>
              </a:ext>
            </a:extLst>
          </p:cNvPr>
          <p:cNvSpPr txBox="1"/>
          <p:nvPr/>
        </p:nvSpPr>
        <p:spPr>
          <a:xfrm>
            <a:off x="8796775" y="5341901"/>
            <a:ext cx="2432504" cy="584775"/>
          </a:xfrm>
          <a:prstGeom prst="rect">
            <a:avLst/>
          </a:prstGeom>
          <a:noFill/>
        </p:spPr>
        <p:txBody>
          <a:bodyPr wrap="square" rtlCol="0">
            <a:spAutoFit/>
          </a:bodyPr>
          <a:lstStyle/>
          <a:p>
            <a:r>
              <a:rPr lang="zh-CN" altLang="en-US" sz="1600" dirty="0">
                <a:latin typeface="KaiTi" panose="02010609060101010101" pitchFamily="49" charset="-122"/>
                <a:ea typeface="KaiTi" panose="02010609060101010101" pitchFamily="49" charset="-122"/>
              </a:rPr>
              <a:t>（根本原因分析见下一张幻灯片）</a:t>
            </a:r>
            <a:endParaRPr lang="en-US" sz="1600" dirty="0">
              <a:latin typeface="KaiTi" panose="02010609060101010101" pitchFamily="49" charset="-122"/>
              <a:ea typeface="KaiTi" panose="02010609060101010101" pitchFamily="49" charset="-122"/>
            </a:endParaRPr>
          </a:p>
        </p:txBody>
      </p:sp>
      <p:grpSp>
        <p:nvGrpSpPr>
          <p:cNvPr id="36" name="Group 10">
            <a:extLst>
              <a:ext uri="{FF2B5EF4-FFF2-40B4-BE49-F238E27FC236}">
                <a16:creationId xmlns:a16="http://schemas.microsoft.com/office/drawing/2014/main" id="{86BD2208-18FC-4B7D-A1AC-7018181BBDA7}"/>
              </a:ext>
            </a:extLst>
          </p:cNvPr>
          <p:cNvGrpSpPr/>
          <p:nvPr/>
        </p:nvGrpSpPr>
        <p:grpSpPr>
          <a:xfrm>
            <a:off x="23374" y="749745"/>
            <a:ext cx="1249581" cy="1250897"/>
            <a:chOff x="256131" y="4176675"/>
            <a:chExt cx="1488832" cy="1490400"/>
          </a:xfrm>
        </p:grpSpPr>
        <p:sp>
          <p:nvSpPr>
            <p:cNvPr id="37" name="Rectangle: Rounded Corners 11">
              <a:extLst>
                <a:ext uri="{FF2B5EF4-FFF2-40B4-BE49-F238E27FC236}">
                  <a16:creationId xmlns:a16="http://schemas.microsoft.com/office/drawing/2014/main" id="{036690CD-6B2B-4788-A451-2817457C0661}"/>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38" name="Rectangle: Rounded Corners 12">
              <a:extLst>
                <a:ext uri="{FF2B5EF4-FFF2-40B4-BE49-F238E27FC236}">
                  <a16:creationId xmlns:a16="http://schemas.microsoft.com/office/drawing/2014/main" id="{4E2BECC0-ADA4-4E63-BBB2-1DBA2C3043D9}"/>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39" name="Group 13">
              <a:extLst>
                <a:ext uri="{FF2B5EF4-FFF2-40B4-BE49-F238E27FC236}">
                  <a16:creationId xmlns:a16="http://schemas.microsoft.com/office/drawing/2014/main" id="{63494232-B49C-4AA8-A14D-D2AD6E798773}"/>
                </a:ext>
              </a:extLst>
            </p:cNvPr>
            <p:cNvGrpSpPr/>
            <p:nvPr/>
          </p:nvGrpSpPr>
          <p:grpSpPr>
            <a:xfrm>
              <a:off x="430988" y="4259045"/>
              <a:ext cx="1182803" cy="1035135"/>
              <a:chOff x="49330" y="-591802"/>
              <a:chExt cx="9051593" cy="7921544"/>
            </a:xfrm>
            <a:solidFill>
              <a:schemeClr val="accent2"/>
            </a:solidFill>
          </p:grpSpPr>
          <p:pic>
            <p:nvPicPr>
              <p:cNvPr id="40" name="Graphic 14" descr="Single gear">
                <a:extLst>
                  <a:ext uri="{FF2B5EF4-FFF2-40B4-BE49-F238E27FC236}">
                    <a16:creationId xmlns:a16="http://schemas.microsoft.com/office/drawing/2014/main" id="{627CE7C4-3777-4781-911E-1E094F6D07CB}"/>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41" name="Graphic 15" descr="Single gear">
                <a:extLst>
                  <a:ext uri="{FF2B5EF4-FFF2-40B4-BE49-F238E27FC236}">
                    <a16:creationId xmlns:a16="http://schemas.microsoft.com/office/drawing/2014/main" id="{69378E8B-66CE-4064-9448-424C50BA1539}"/>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2" name="Minus Sign 16">
                <a:extLst>
                  <a:ext uri="{FF2B5EF4-FFF2-40B4-BE49-F238E27FC236}">
                    <a16:creationId xmlns:a16="http://schemas.microsoft.com/office/drawing/2014/main" id="{E15BF7B2-EC0D-4DD6-A727-B8788DDFEA80}"/>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43" name="Graphic 17" descr="Single gear">
                <a:extLst>
                  <a:ext uri="{FF2B5EF4-FFF2-40B4-BE49-F238E27FC236}">
                    <a16:creationId xmlns:a16="http://schemas.microsoft.com/office/drawing/2014/main" id="{99994F0B-EBE3-46CB-95F3-993D1016B590}"/>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4" name="Freeform: Shape 18">
                <a:extLst>
                  <a:ext uri="{FF2B5EF4-FFF2-40B4-BE49-F238E27FC236}">
                    <a16:creationId xmlns:a16="http://schemas.microsoft.com/office/drawing/2014/main" id="{A8CCBBD9-782D-4FA0-960F-9A95A0FEC17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45" name="Plus Sign 19">
                <a:extLst>
                  <a:ext uri="{FF2B5EF4-FFF2-40B4-BE49-F238E27FC236}">
                    <a16:creationId xmlns:a16="http://schemas.microsoft.com/office/drawing/2014/main" id="{23D25A68-B01A-4DD5-B589-553D9B05E874}"/>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grpSp>
        <p:nvGrpSpPr>
          <p:cNvPr id="46" name="Group 1">
            <a:extLst>
              <a:ext uri="{FF2B5EF4-FFF2-40B4-BE49-F238E27FC236}">
                <a16:creationId xmlns:a16="http://schemas.microsoft.com/office/drawing/2014/main" id="{2BFED2B2-0295-4AA7-89F7-E0F20C85DE6D}"/>
              </a:ext>
            </a:extLst>
          </p:cNvPr>
          <p:cNvGrpSpPr/>
          <p:nvPr/>
        </p:nvGrpSpPr>
        <p:grpSpPr>
          <a:xfrm>
            <a:off x="1916793" y="2041534"/>
            <a:ext cx="819865" cy="871453"/>
            <a:chOff x="256131" y="972944"/>
            <a:chExt cx="1488832" cy="1490400"/>
          </a:xfrm>
        </p:grpSpPr>
        <p:sp>
          <p:nvSpPr>
            <p:cNvPr id="47" name="Rectangle: Rounded Corners 2">
              <a:extLst>
                <a:ext uri="{FF2B5EF4-FFF2-40B4-BE49-F238E27FC236}">
                  <a16:creationId xmlns:a16="http://schemas.microsoft.com/office/drawing/2014/main" id="{FD1E929D-14AA-4CF4-BF46-FDD13913D984}"/>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8" name="Rectangle: Rounded Corners 3">
              <a:extLst>
                <a:ext uri="{FF2B5EF4-FFF2-40B4-BE49-F238E27FC236}">
                  <a16:creationId xmlns:a16="http://schemas.microsoft.com/office/drawing/2014/main" id="{1632F99C-1104-4704-9EF7-C314C2C121D0}"/>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49" name="Freeform: Shape 4">
              <a:extLst>
                <a:ext uri="{FF2B5EF4-FFF2-40B4-BE49-F238E27FC236}">
                  <a16:creationId xmlns:a16="http://schemas.microsoft.com/office/drawing/2014/main" id="{E0261D0C-1752-4F74-B744-35146290B60B}"/>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0" name="Group 5">
            <a:extLst>
              <a:ext uri="{FF2B5EF4-FFF2-40B4-BE49-F238E27FC236}">
                <a16:creationId xmlns:a16="http://schemas.microsoft.com/office/drawing/2014/main" id="{26BD4902-DB59-4876-9EB4-AAD70ACB6B20}"/>
              </a:ext>
            </a:extLst>
          </p:cNvPr>
          <p:cNvGrpSpPr/>
          <p:nvPr/>
        </p:nvGrpSpPr>
        <p:grpSpPr>
          <a:xfrm>
            <a:off x="2770283" y="2049130"/>
            <a:ext cx="819865" cy="863857"/>
            <a:chOff x="256131" y="2486250"/>
            <a:chExt cx="1488832" cy="1490400"/>
          </a:xfrm>
        </p:grpSpPr>
        <p:grpSp>
          <p:nvGrpSpPr>
            <p:cNvPr id="51" name="Group 6">
              <a:extLst>
                <a:ext uri="{FF2B5EF4-FFF2-40B4-BE49-F238E27FC236}">
                  <a16:creationId xmlns:a16="http://schemas.microsoft.com/office/drawing/2014/main" id="{16C4B93F-108B-4886-B335-66B044B742C8}"/>
                </a:ext>
              </a:extLst>
            </p:cNvPr>
            <p:cNvGrpSpPr/>
            <p:nvPr/>
          </p:nvGrpSpPr>
          <p:grpSpPr>
            <a:xfrm>
              <a:off x="256131" y="2486250"/>
              <a:ext cx="1488832" cy="1490400"/>
              <a:chOff x="256131" y="2486250"/>
              <a:chExt cx="1488832" cy="1490400"/>
            </a:xfrm>
          </p:grpSpPr>
          <p:sp>
            <p:nvSpPr>
              <p:cNvPr id="53" name="Rectangle 25">
                <a:extLst>
                  <a:ext uri="{FF2B5EF4-FFF2-40B4-BE49-F238E27FC236}">
                    <a16:creationId xmlns:a16="http://schemas.microsoft.com/office/drawing/2014/main" id="{10349CF0-903D-4455-9C02-F752249D5719}"/>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54" name="Rectangle: Rounded Corners 26">
                <a:extLst>
                  <a:ext uri="{FF2B5EF4-FFF2-40B4-BE49-F238E27FC236}">
                    <a16:creationId xmlns:a16="http://schemas.microsoft.com/office/drawing/2014/main" id="{6D889A4A-A301-4C05-9C0F-8C726C02E92B}"/>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52" name="Freeform: Shape 7">
              <a:extLst>
                <a:ext uri="{FF2B5EF4-FFF2-40B4-BE49-F238E27FC236}">
                  <a16:creationId xmlns:a16="http://schemas.microsoft.com/office/drawing/2014/main" id="{ADFE58D5-8F2E-4EDC-931A-1BC30244993C}"/>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Tree>
    <p:extLst>
      <p:ext uri="{BB962C8B-B14F-4D97-AF65-F5344CB8AC3E}">
        <p14:creationId xmlns:p14="http://schemas.microsoft.com/office/powerpoint/2010/main" val="321716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up)">
                                      <p:cBhvr>
                                        <p:cTn id="11" dur="500"/>
                                        <p:tgtEl>
                                          <p:spTgt spid="17"/>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500"/>
                                        <p:tgtEl>
                                          <p:spTgt spid="34"/>
                                        </p:tgtEl>
                                      </p:cBhvr>
                                    </p:animEffect>
                                  </p:childTnLst>
                                </p:cTn>
                              </p:par>
                              <p:par>
                                <p:cTn id="21" presetID="22" presetClass="entr" presetSubtype="2"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right)">
                                      <p:cBhvr>
                                        <p:cTn id="26" dur="500"/>
                                        <p:tgtEl>
                                          <p:spTgt spid="3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4" grpId="0" animBg="1"/>
      <p:bldP spid="6" grpId="0"/>
      <p:bldP spid="30" grpId="0"/>
      <p:bldP spid="34"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CF487AB-9B2F-44D0-A01A-DD8D272256A0}"/>
              </a:ext>
            </a:extLst>
          </p:cNvPr>
          <p:cNvSpPr/>
          <p:nvPr/>
        </p:nvSpPr>
        <p:spPr>
          <a:xfrm>
            <a:off x="1272958" y="1052933"/>
            <a:ext cx="10674310" cy="542113"/>
          </a:xfrm>
          <a:prstGeom prst="rect">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en-US" sz="2800" kern="1200" dirty="0">
                <a:latin typeface="Roboto Cn"/>
              </a:rPr>
              <a:t>Step 2 : 	</a:t>
            </a:r>
            <a:r>
              <a:rPr lang="en-US" sz="2800" b="1" kern="1200" dirty="0">
                <a:latin typeface="Roboto Cn"/>
              </a:rPr>
              <a:t>What happened during the response?</a:t>
            </a:r>
            <a:r>
              <a:rPr lang="en-AU" sz="2800" b="1" kern="1200" dirty="0">
                <a:latin typeface="Roboto Cn"/>
              </a:rPr>
              <a:t> </a:t>
            </a:r>
            <a:endParaRPr lang="en-US" sz="2800" kern="1200" dirty="0">
              <a:latin typeface="Roboto Cn"/>
            </a:endParaRPr>
          </a:p>
        </p:txBody>
      </p:sp>
      <p:grpSp>
        <p:nvGrpSpPr>
          <p:cNvPr id="6" name="Group 5">
            <a:extLst>
              <a:ext uri="{FF2B5EF4-FFF2-40B4-BE49-F238E27FC236}">
                <a16:creationId xmlns:a16="http://schemas.microsoft.com/office/drawing/2014/main" id="{5021B16F-9639-4AF4-B821-4A966DB8887E}"/>
              </a:ext>
            </a:extLst>
          </p:cNvPr>
          <p:cNvGrpSpPr/>
          <p:nvPr/>
        </p:nvGrpSpPr>
        <p:grpSpPr>
          <a:xfrm>
            <a:off x="313296" y="1052933"/>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marR="0" lvl="0" indent="-1430338" algn="l" defTabSz="1244600" rtl="0" eaLnBrk="1" fontAlgn="auto" latinLnBrk="0" hangingPunct="1">
                <a:lnSpc>
                  <a:spcPct val="90000"/>
                </a:lnSpc>
                <a:spcBef>
                  <a:spcPct val="0"/>
                </a:spcBef>
                <a:spcAft>
                  <a:spcPct val="3500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SimSun" panose="02010600030101010101" pitchFamily="2" charset="-122"/>
                  <a:cs typeface="Times New Roman" panose="02020603050405020304" pitchFamily="18" charset="0"/>
                </a:rPr>
                <a:t>步骤</a:t>
              </a:r>
              <a:r>
                <a:rPr kumimoji="0" lang="en-US" altLang="zh-CN" sz="2800" b="0" i="0" u="none" strike="noStrike" kern="1200" cap="none" spc="0" normalizeH="0" baseline="0" noProof="0" dirty="0">
                  <a:ln>
                    <a:noFill/>
                  </a:ln>
                  <a:solidFill>
                    <a:prstClr val="white"/>
                  </a:solidFill>
                  <a:effectLst/>
                  <a:uLnTx/>
                  <a:uFillTx/>
                  <a:latin typeface="Times New Roman" panose="02020603050405020304" pitchFamily="18" charset="0"/>
                  <a:ea typeface="SimSun" panose="02010600030101010101" pitchFamily="2" charset="-122"/>
                  <a:cs typeface="Times New Roman" panose="02020603050405020304" pitchFamily="18" charset="0"/>
                </a:rPr>
                <a:t>1</a:t>
              </a: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kumimoji="0" lang="en-US" altLang="zh-CN"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endParaRPr>
            </a:p>
          </p:txBody>
        </p:sp>
      </p:grpSp>
      <p:pic>
        <p:nvPicPr>
          <p:cNvPr id="3076" name="Picture 4" descr="Related image">
            <a:extLst>
              <a:ext uri="{FF2B5EF4-FFF2-40B4-BE49-F238E27FC236}">
                <a16:creationId xmlns:a16="http://schemas.microsoft.com/office/drawing/2014/main" id="{744FE4B5-F9E3-410C-BE59-A0EF3C7CE7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925867" y="2920590"/>
            <a:ext cx="2711304" cy="2711304"/>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778F7720-BAEF-4037-9566-E67E41F8EB75}"/>
              </a:ext>
            </a:extLst>
          </p:cNvPr>
          <p:cNvGrpSpPr/>
          <p:nvPr/>
        </p:nvGrpSpPr>
        <p:grpSpPr>
          <a:xfrm>
            <a:off x="5238627" y="4380138"/>
            <a:ext cx="1706471" cy="1706470"/>
            <a:chOff x="4968512" y="2232816"/>
            <a:chExt cx="1706471" cy="1706470"/>
          </a:xfrm>
        </p:grpSpPr>
        <p:pic>
          <p:nvPicPr>
            <p:cNvPr id="43" name="Graphic 42" descr="Single gear">
              <a:extLst>
                <a:ext uri="{FF2B5EF4-FFF2-40B4-BE49-F238E27FC236}">
                  <a16:creationId xmlns:a16="http://schemas.microsoft.com/office/drawing/2014/main" id="{21000891-2C9C-4316-B058-3EDA508F74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4968512" y="2232816"/>
              <a:ext cx="1706471" cy="170647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4" name="Freeform: Shape 43">
              <a:extLst>
                <a:ext uri="{FF2B5EF4-FFF2-40B4-BE49-F238E27FC236}">
                  <a16:creationId xmlns:a16="http://schemas.microsoft.com/office/drawing/2014/main" id="{8BC444BC-54AE-4DBB-8397-A6C630FF5CFF}"/>
                </a:ext>
              </a:extLst>
            </p:cNvPr>
            <p:cNvSpPr/>
            <p:nvPr/>
          </p:nvSpPr>
          <p:spPr>
            <a:xfrm>
              <a:off x="5619542" y="2760081"/>
              <a:ext cx="430224" cy="661579"/>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19CBBF1F-CFE0-410B-A9D2-D03F6AA82335}"/>
              </a:ext>
            </a:extLst>
          </p:cNvPr>
          <p:cNvGrpSpPr/>
          <p:nvPr/>
        </p:nvGrpSpPr>
        <p:grpSpPr>
          <a:xfrm>
            <a:off x="8801593" y="1644206"/>
            <a:ext cx="862524" cy="902416"/>
            <a:chOff x="805923" y="4129469"/>
            <a:chExt cx="1105273" cy="1105273"/>
          </a:xfrm>
          <a:effectLst/>
        </p:grpSpPr>
        <p:pic>
          <p:nvPicPr>
            <p:cNvPr id="14" name="Graphic 13" descr="Single gear">
              <a:extLst>
                <a:ext uri="{FF2B5EF4-FFF2-40B4-BE49-F238E27FC236}">
                  <a16:creationId xmlns:a16="http://schemas.microsoft.com/office/drawing/2014/main" id="{5EE52A1E-CC0D-4886-B2A2-872A231FDFA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805923" y="4129469"/>
              <a:ext cx="1105273" cy="1105273"/>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5" name="Plus Sign 14">
              <a:extLst>
                <a:ext uri="{FF2B5EF4-FFF2-40B4-BE49-F238E27FC236}">
                  <a16:creationId xmlns:a16="http://schemas.microsoft.com/office/drawing/2014/main" id="{E40C52F7-C32D-4014-9413-3B62C9B7AA42}"/>
                </a:ext>
              </a:extLst>
            </p:cNvPr>
            <p:cNvSpPr/>
            <p:nvPr/>
          </p:nvSpPr>
          <p:spPr>
            <a:xfrm>
              <a:off x="1136801" y="4480470"/>
              <a:ext cx="443515" cy="403273"/>
            </a:xfrm>
            <a:prstGeom prst="mathPlus">
              <a:avLst>
                <a:gd name="adj1" fmla="val 1748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extBox 15">
            <a:extLst>
              <a:ext uri="{FF2B5EF4-FFF2-40B4-BE49-F238E27FC236}">
                <a16:creationId xmlns:a16="http://schemas.microsoft.com/office/drawing/2014/main" id="{EBD66C28-617C-49BB-995A-AB007CB36161}"/>
              </a:ext>
            </a:extLst>
          </p:cNvPr>
          <p:cNvSpPr txBox="1"/>
          <p:nvPr/>
        </p:nvSpPr>
        <p:spPr>
          <a:xfrm flipH="1">
            <a:off x="8343989" y="2517628"/>
            <a:ext cx="1671637" cy="369332"/>
          </a:xfrm>
          <a:prstGeom prst="rect">
            <a:avLst/>
          </a:prstGeom>
          <a:noFill/>
        </p:spPr>
        <p:txBody>
          <a:bodyPr wrap="square" rtlCol="0">
            <a:spAutoFit/>
          </a:bodyPr>
          <a:lstStyle/>
          <a:p>
            <a:pPr algn="ctr"/>
            <a:r>
              <a:rPr lang="zh-CN" altLang="en-US" b="1" dirty="0">
                <a:latin typeface="STXihei" panose="02010600040101010101" pitchFamily="2" charset="-122"/>
                <a:ea typeface="STXihei" panose="02010600040101010101" pitchFamily="2" charset="-122"/>
              </a:rPr>
              <a:t>优势</a:t>
            </a:r>
            <a:endParaRPr lang="en-US" sz="1400" b="1" dirty="0">
              <a:latin typeface="STXihei" panose="02010600040101010101" pitchFamily="2" charset="-122"/>
              <a:ea typeface="STXihei" panose="02010600040101010101" pitchFamily="2" charset="-122"/>
            </a:endParaRPr>
          </a:p>
        </p:txBody>
      </p:sp>
      <p:sp>
        <p:nvSpPr>
          <p:cNvPr id="5" name="TextBox 4">
            <a:extLst>
              <a:ext uri="{FF2B5EF4-FFF2-40B4-BE49-F238E27FC236}">
                <a16:creationId xmlns:a16="http://schemas.microsoft.com/office/drawing/2014/main" id="{26FE8E7A-EA8B-4AA3-9E0D-15544FE6116F}"/>
              </a:ext>
            </a:extLst>
          </p:cNvPr>
          <p:cNvSpPr txBox="1"/>
          <p:nvPr/>
        </p:nvSpPr>
        <p:spPr>
          <a:xfrm>
            <a:off x="8749963" y="4677433"/>
            <a:ext cx="1213651" cy="276999"/>
          </a:xfrm>
          <a:prstGeom prst="rect">
            <a:avLst/>
          </a:prstGeom>
          <a:solidFill>
            <a:schemeClr val="accent6">
              <a:lumMod val="75000"/>
            </a:schemeClr>
          </a:solidFill>
        </p:spPr>
        <p:txBody>
          <a:bodyPr wrap="square" lIns="0" tIns="0" rIns="0" bIns="0" rtlCol="0">
            <a:spAutoFit/>
          </a:bodyPr>
          <a:lstStyle/>
          <a:p>
            <a:pPr algn="ctr"/>
            <a:r>
              <a:rPr lang="zh-CN" altLang="en-US" b="1" dirty="0">
                <a:solidFill>
                  <a:schemeClr val="bg1"/>
                </a:solidFill>
                <a:latin typeface="STXihei" panose="02010600040101010101" pitchFamily="2" charset="-122"/>
                <a:ea typeface="STXihei" panose="02010600040101010101" pitchFamily="2" charset="-122"/>
              </a:rPr>
              <a:t>影响</a:t>
            </a:r>
            <a:endParaRPr lang="en-US" b="1" dirty="0">
              <a:solidFill>
                <a:schemeClr val="bg1"/>
              </a:solidFill>
              <a:latin typeface="STXihei" panose="02010600040101010101" pitchFamily="2" charset="-122"/>
              <a:ea typeface="STXihei" panose="02010600040101010101" pitchFamily="2" charset="-122"/>
            </a:endParaRPr>
          </a:p>
        </p:txBody>
      </p:sp>
      <p:sp>
        <p:nvSpPr>
          <p:cNvPr id="20" name="TextBox 19">
            <a:extLst>
              <a:ext uri="{FF2B5EF4-FFF2-40B4-BE49-F238E27FC236}">
                <a16:creationId xmlns:a16="http://schemas.microsoft.com/office/drawing/2014/main" id="{C0814D72-D9D7-409C-A453-00269788C1FC}"/>
              </a:ext>
            </a:extLst>
          </p:cNvPr>
          <p:cNvSpPr txBox="1"/>
          <p:nvPr/>
        </p:nvSpPr>
        <p:spPr>
          <a:xfrm>
            <a:off x="7925867" y="5276398"/>
            <a:ext cx="1213651" cy="276999"/>
          </a:xfrm>
          <a:prstGeom prst="rect">
            <a:avLst/>
          </a:prstGeom>
          <a:solidFill>
            <a:schemeClr val="accent6">
              <a:lumMod val="75000"/>
            </a:schemeClr>
          </a:solidFill>
        </p:spPr>
        <p:txBody>
          <a:bodyPr wrap="square" lIns="0" tIns="0" rIns="0" bIns="0" rtlCol="0">
            <a:spAutoFit/>
          </a:bodyPr>
          <a:lstStyle/>
          <a:p>
            <a:pPr algn="ctr"/>
            <a:r>
              <a:rPr lang="zh-CN" altLang="en-US" b="1" dirty="0">
                <a:solidFill>
                  <a:schemeClr val="bg1"/>
                </a:solidFill>
                <a:latin typeface="STXihei" panose="02010600040101010101" pitchFamily="2" charset="-122"/>
                <a:ea typeface="STXihei" panose="02010600040101010101" pitchFamily="2" charset="-122"/>
              </a:rPr>
              <a:t>原因</a:t>
            </a:r>
            <a:endParaRPr lang="en-US" b="1" dirty="0">
              <a:solidFill>
                <a:schemeClr val="bg1"/>
              </a:solidFill>
              <a:latin typeface="STXihei" panose="02010600040101010101" pitchFamily="2" charset="-122"/>
              <a:ea typeface="STXihei" panose="02010600040101010101" pitchFamily="2" charset="-122"/>
            </a:endParaRPr>
          </a:p>
        </p:txBody>
      </p:sp>
      <p:sp>
        <p:nvSpPr>
          <p:cNvPr id="21" name="TextBox 20">
            <a:extLst>
              <a:ext uri="{FF2B5EF4-FFF2-40B4-BE49-F238E27FC236}">
                <a16:creationId xmlns:a16="http://schemas.microsoft.com/office/drawing/2014/main" id="{849D0C3C-2D91-419A-8412-6D5C8A436AFD}"/>
              </a:ext>
            </a:extLst>
          </p:cNvPr>
          <p:cNvSpPr txBox="1"/>
          <p:nvPr/>
        </p:nvSpPr>
        <p:spPr>
          <a:xfrm>
            <a:off x="8951195" y="5609191"/>
            <a:ext cx="1213651" cy="276999"/>
          </a:xfrm>
          <a:prstGeom prst="rect">
            <a:avLst/>
          </a:prstGeom>
          <a:solidFill>
            <a:schemeClr val="accent6">
              <a:lumMod val="75000"/>
            </a:schemeClr>
          </a:solidFill>
        </p:spPr>
        <p:txBody>
          <a:bodyPr wrap="square" lIns="0" tIns="0" rIns="0" bIns="0" rtlCol="0">
            <a:spAutoFit/>
          </a:bodyPr>
          <a:lstStyle/>
          <a:p>
            <a:pPr algn="ctr"/>
            <a:r>
              <a:rPr lang="zh-CN" altLang="en-US" b="1" dirty="0">
                <a:solidFill>
                  <a:schemeClr val="bg1"/>
                </a:solidFill>
                <a:latin typeface="STXihei" panose="02010600040101010101" pitchFamily="2" charset="-122"/>
                <a:ea typeface="STXihei" panose="02010600040101010101" pitchFamily="2" charset="-122"/>
              </a:rPr>
              <a:t>原因</a:t>
            </a:r>
            <a:endParaRPr lang="en-US" b="1" dirty="0">
              <a:solidFill>
                <a:schemeClr val="bg1"/>
              </a:solidFill>
              <a:latin typeface="STXihei" panose="02010600040101010101" pitchFamily="2" charset="-122"/>
              <a:ea typeface="STXihei" panose="02010600040101010101" pitchFamily="2" charset="-122"/>
            </a:endParaRPr>
          </a:p>
        </p:txBody>
      </p:sp>
      <p:sp>
        <p:nvSpPr>
          <p:cNvPr id="22" name="TextBox 21">
            <a:extLst>
              <a:ext uri="{FF2B5EF4-FFF2-40B4-BE49-F238E27FC236}">
                <a16:creationId xmlns:a16="http://schemas.microsoft.com/office/drawing/2014/main" id="{F41FC3A4-8D81-46EA-8AD3-5BC533B1777B}"/>
              </a:ext>
            </a:extLst>
          </p:cNvPr>
          <p:cNvSpPr txBox="1"/>
          <p:nvPr/>
        </p:nvSpPr>
        <p:spPr>
          <a:xfrm>
            <a:off x="10015626" y="5155002"/>
            <a:ext cx="1213651" cy="276999"/>
          </a:xfrm>
          <a:prstGeom prst="rect">
            <a:avLst/>
          </a:prstGeom>
          <a:solidFill>
            <a:schemeClr val="accent6">
              <a:lumMod val="75000"/>
            </a:schemeClr>
          </a:solidFill>
        </p:spPr>
        <p:txBody>
          <a:bodyPr wrap="square" lIns="0" tIns="0" rIns="0" bIns="0" rtlCol="0">
            <a:spAutoFit/>
          </a:bodyPr>
          <a:lstStyle/>
          <a:p>
            <a:pPr algn="ctr"/>
            <a:r>
              <a:rPr lang="zh-CN" altLang="en-US" b="1" dirty="0">
                <a:solidFill>
                  <a:schemeClr val="bg1"/>
                </a:solidFill>
                <a:latin typeface="STXihei" panose="02010600040101010101" pitchFamily="2" charset="-122"/>
                <a:ea typeface="STXihei" panose="02010600040101010101" pitchFamily="2" charset="-122"/>
              </a:rPr>
              <a:t>原因</a:t>
            </a:r>
            <a:endParaRPr lang="en-US" b="1" dirty="0">
              <a:solidFill>
                <a:schemeClr val="bg1"/>
              </a:solidFill>
              <a:latin typeface="STXihei" panose="02010600040101010101" pitchFamily="2" charset="-122"/>
              <a:ea typeface="STXihei" panose="02010600040101010101" pitchFamily="2" charset="-122"/>
            </a:endParaRPr>
          </a:p>
        </p:txBody>
      </p:sp>
      <p:grpSp>
        <p:nvGrpSpPr>
          <p:cNvPr id="34" name="Group 33">
            <a:extLst>
              <a:ext uri="{FF2B5EF4-FFF2-40B4-BE49-F238E27FC236}">
                <a16:creationId xmlns:a16="http://schemas.microsoft.com/office/drawing/2014/main" id="{8D769CC3-49B8-4AA9-8566-4D45A6B45E0F}"/>
              </a:ext>
            </a:extLst>
          </p:cNvPr>
          <p:cNvGrpSpPr/>
          <p:nvPr/>
        </p:nvGrpSpPr>
        <p:grpSpPr>
          <a:xfrm>
            <a:off x="1989737" y="1715877"/>
            <a:ext cx="837554" cy="837554"/>
            <a:chOff x="4763772" y="5448504"/>
            <a:chExt cx="1102846" cy="1102846"/>
          </a:xfrm>
          <a:effectLst/>
        </p:grpSpPr>
        <p:pic>
          <p:nvPicPr>
            <p:cNvPr id="35" name="Graphic 34" descr="Single gear">
              <a:extLst>
                <a:ext uri="{FF2B5EF4-FFF2-40B4-BE49-F238E27FC236}">
                  <a16:creationId xmlns:a16="http://schemas.microsoft.com/office/drawing/2014/main" id="{1D704827-61FC-4CEB-A66B-35855BEE680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20173410">
              <a:off x="4763772" y="5448504"/>
              <a:ext cx="1102846" cy="1102846"/>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36" name="Minus Sign 35">
              <a:extLst>
                <a:ext uri="{FF2B5EF4-FFF2-40B4-BE49-F238E27FC236}">
                  <a16:creationId xmlns:a16="http://schemas.microsoft.com/office/drawing/2014/main" id="{41AC5BD1-5FFD-43D7-B4DF-E46DBA27A1C1}"/>
                </a:ext>
              </a:extLst>
            </p:cNvPr>
            <p:cNvSpPr/>
            <p:nvPr/>
          </p:nvSpPr>
          <p:spPr>
            <a:xfrm>
              <a:off x="5093925" y="5769162"/>
              <a:ext cx="442541" cy="461530"/>
            </a:xfrm>
            <a:prstGeom prst="mathMinus">
              <a:avLst>
                <a:gd name="adj1" fmla="val 1725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1ACEB5C8-58FF-415A-B222-FD70883EC34D}"/>
              </a:ext>
            </a:extLst>
          </p:cNvPr>
          <p:cNvSpPr txBox="1"/>
          <p:nvPr/>
        </p:nvSpPr>
        <p:spPr>
          <a:xfrm flipH="1">
            <a:off x="1528173" y="2490523"/>
            <a:ext cx="1916413" cy="369332"/>
          </a:xfrm>
          <a:prstGeom prst="rect">
            <a:avLst/>
          </a:prstGeom>
          <a:noFill/>
        </p:spPr>
        <p:txBody>
          <a:bodyPr wrap="square" rtlCol="0">
            <a:spAutoFit/>
          </a:bodyPr>
          <a:lstStyle/>
          <a:p>
            <a:pPr algn="ctr"/>
            <a:r>
              <a:rPr lang="zh-CN" altLang="en-US" b="1" dirty="0">
                <a:latin typeface="STXihei" panose="02010600040101010101" pitchFamily="2" charset="-122"/>
                <a:ea typeface="STXihei" panose="02010600040101010101" pitchFamily="2" charset="-122"/>
              </a:rPr>
              <a:t>挑战</a:t>
            </a:r>
            <a:endParaRPr lang="en-US" b="1" dirty="0">
              <a:latin typeface="STXihei" panose="02010600040101010101" pitchFamily="2" charset="-122"/>
              <a:ea typeface="STXihei" panose="02010600040101010101" pitchFamily="2" charset="-122"/>
            </a:endParaRPr>
          </a:p>
        </p:txBody>
      </p:sp>
      <p:pic>
        <p:nvPicPr>
          <p:cNvPr id="17" name="Picture 16" descr="A close up of a logo&#10;&#10;Description automatically generated">
            <a:extLst>
              <a:ext uri="{FF2B5EF4-FFF2-40B4-BE49-F238E27FC236}">
                <a16:creationId xmlns:a16="http://schemas.microsoft.com/office/drawing/2014/main" id="{611BCE54-04DD-4192-88D7-D655A2C037F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6708" y="2987628"/>
            <a:ext cx="2705100" cy="2705100"/>
          </a:xfrm>
          <a:prstGeom prst="rect">
            <a:avLst/>
          </a:prstGeom>
        </p:spPr>
      </p:pic>
      <p:sp>
        <p:nvSpPr>
          <p:cNvPr id="30" name="TextBox 29">
            <a:extLst>
              <a:ext uri="{FF2B5EF4-FFF2-40B4-BE49-F238E27FC236}">
                <a16:creationId xmlns:a16="http://schemas.microsoft.com/office/drawing/2014/main" id="{40109F35-0C95-45A2-AED7-76768DF788E2}"/>
              </a:ext>
            </a:extLst>
          </p:cNvPr>
          <p:cNvSpPr txBox="1"/>
          <p:nvPr/>
        </p:nvSpPr>
        <p:spPr>
          <a:xfrm>
            <a:off x="1860755" y="4805937"/>
            <a:ext cx="1213651" cy="276999"/>
          </a:xfrm>
          <a:prstGeom prst="rect">
            <a:avLst/>
          </a:prstGeom>
          <a:solidFill>
            <a:srgbClr val="FF0000"/>
          </a:solidFill>
        </p:spPr>
        <p:txBody>
          <a:bodyPr wrap="square" lIns="0" tIns="0" rIns="0" bIns="0" rtlCol="0">
            <a:spAutoFit/>
          </a:bodyPr>
          <a:lstStyle/>
          <a:p>
            <a:pPr algn="ctr"/>
            <a:r>
              <a:rPr lang="zh-CN" altLang="en-US" b="1" dirty="0">
                <a:solidFill>
                  <a:schemeClr val="bg1"/>
                </a:solidFill>
                <a:latin typeface="STXihei" panose="02010600040101010101" pitchFamily="2" charset="-122"/>
                <a:ea typeface="STXihei" panose="02010600040101010101" pitchFamily="2" charset="-122"/>
              </a:rPr>
              <a:t>影响</a:t>
            </a:r>
            <a:endParaRPr lang="en-US" b="1" dirty="0">
              <a:solidFill>
                <a:schemeClr val="bg1"/>
              </a:solidFill>
              <a:latin typeface="STXihei" panose="02010600040101010101" pitchFamily="2" charset="-122"/>
              <a:ea typeface="STXihei" panose="02010600040101010101" pitchFamily="2" charset="-122"/>
            </a:endParaRPr>
          </a:p>
        </p:txBody>
      </p:sp>
      <p:sp>
        <p:nvSpPr>
          <p:cNvPr id="31" name="TextBox 30">
            <a:extLst>
              <a:ext uri="{FF2B5EF4-FFF2-40B4-BE49-F238E27FC236}">
                <a16:creationId xmlns:a16="http://schemas.microsoft.com/office/drawing/2014/main" id="{FA087615-E0A1-4248-BC2C-823CC49F0D53}"/>
              </a:ext>
            </a:extLst>
          </p:cNvPr>
          <p:cNvSpPr txBox="1"/>
          <p:nvPr/>
        </p:nvSpPr>
        <p:spPr>
          <a:xfrm>
            <a:off x="1205607" y="5354769"/>
            <a:ext cx="1213651" cy="276999"/>
          </a:xfrm>
          <a:prstGeom prst="rect">
            <a:avLst/>
          </a:prstGeom>
          <a:solidFill>
            <a:srgbClr val="FF0000"/>
          </a:solidFill>
        </p:spPr>
        <p:txBody>
          <a:bodyPr wrap="square" lIns="0" tIns="0" rIns="0" bIns="0" rtlCol="0">
            <a:spAutoFit/>
          </a:bodyPr>
          <a:lstStyle/>
          <a:p>
            <a:pPr algn="ctr"/>
            <a:r>
              <a:rPr lang="zh-CN" altLang="en-US" b="1" dirty="0">
                <a:solidFill>
                  <a:schemeClr val="bg1"/>
                </a:solidFill>
                <a:latin typeface="STXihei" panose="02010600040101010101" pitchFamily="2" charset="-122"/>
                <a:ea typeface="STXihei" panose="02010600040101010101" pitchFamily="2" charset="-122"/>
              </a:rPr>
              <a:t>原因</a:t>
            </a:r>
            <a:endParaRPr lang="en-US" b="1" dirty="0">
              <a:solidFill>
                <a:schemeClr val="bg1"/>
              </a:solidFill>
              <a:latin typeface="STXihei" panose="02010600040101010101" pitchFamily="2" charset="-122"/>
              <a:ea typeface="STXihei" panose="02010600040101010101" pitchFamily="2" charset="-122"/>
            </a:endParaRPr>
          </a:p>
        </p:txBody>
      </p:sp>
      <p:sp>
        <p:nvSpPr>
          <p:cNvPr id="32" name="TextBox 31">
            <a:extLst>
              <a:ext uri="{FF2B5EF4-FFF2-40B4-BE49-F238E27FC236}">
                <a16:creationId xmlns:a16="http://schemas.microsoft.com/office/drawing/2014/main" id="{1DA1B133-68F7-4730-B32A-88E3906EA670}"/>
              </a:ext>
            </a:extLst>
          </p:cNvPr>
          <p:cNvSpPr txBox="1"/>
          <p:nvPr/>
        </p:nvSpPr>
        <p:spPr>
          <a:xfrm>
            <a:off x="2230935" y="5687562"/>
            <a:ext cx="1213651" cy="276999"/>
          </a:xfrm>
          <a:prstGeom prst="rect">
            <a:avLst/>
          </a:prstGeom>
          <a:solidFill>
            <a:srgbClr val="FF0000"/>
          </a:solidFill>
        </p:spPr>
        <p:txBody>
          <a:bodyPr wrap="square" lIns="0" tIns="0" rIns="0" bIns="0" rtlCol="0">
            <a:spAutoFit/>
          </a:bodyPr>
          <a:lstStyle/>
          <a:p>
            <a:pPr algn="ctr"/>
            <a:r>
              <a:rPr lang="zh-CN" altLang="en-US" b="1" dirty="0">
                <a:solidFill>
                  <a:schemeClr val="bg1"/>
                </a:solidFill>
                <a:latin typeface="STXihei" panose="02010600040101010101" pitchFamily="2" charset="-122"/>
                <a:ea typeface="STXihei" panose="02010600040101010101" pitchFamily="2" charset="-122"/>
              </a:rPr>
              <a:t>原因</a:t>
            </a:r>
            <a:endParaRPr lang="en-US" b="1" dirty="0">
              <a:solidFill>
                <a:schemeClr val="bg1"/>
              </a:solidFill>
              <a:latin typeface="STXihei" panose="02010600040101010101" pitchFamily="2" charset="-122"/>
              <a:ea typeface="STXihei" panose="02010600040101010101" pitchFamily="2" charset="-122"/>
            </a:endParaRPr>
          </a:p>
        </p:txBody>
      </p:sp>
      <p:sp>
        <p:nvSpPr>
          <p:cNvPr id="33" name="TextBox 32">
            <a:extLst>
              <a:ext uri="{FF2B5EF4-FFF2-40B4-BE49-F238E27FC236}">
                <a16:creationId xmlns:a16="http://schemas.microsoft.com/office/drawing/2014/main" id="{6353AD18-16AF-45E5-AD13-40115E168757}"/>
              </a:ext>
            </a:extLst>
          </p:cNvPr>
          <p:cNvSpPr txBox="1"/>
          <p:nvPr/>
        </p:nvSpPr>
        <p:spPr>
          <a:xfrm>
            <a:off x="3295366" y="5233373"/>
            <a:ext cx="1213651" cy="276999"/>
          </a:xfrm>
          <a:prstGeom prst="rect">
            <a:avLst/>
          </a:prstGeom>
          <a:solidFill>
            <a:srgbClr val="FF0000"/>
          </a:solidFill>
        </p:spPr>
        <p:txBody>
          <a:bodyPr wrap="square" lIns="0" tIns="0" rIns="0" bIns="0" rtlCol="0">
            <a:spAutoFit/>
          </a:bodyPr>
          <a:lstStyle/>
          <a:p>
            <a:pPr algn="ctr"/>
            <a:r>
              <a:rPr lang="zh-CN" altLang="en-US" b="1" dirty="0">
                <a:solidFill>
                  <a:schemeClr val="bg1"/>
                </a:solidFill>
                <a:latin typeface="STXihei" panose="02010600040101010101" pitchFamily="2" charset="-122"/>
                <a:ea typeface="STXihei" panose="02010600040101010101" pitchFamily="2" charset="-122"/>
              </a:rPr>
              <a:t>原因</a:t>
            </a:r>
            <a:endParaRPr lang="en-US" b="1" dirty="0">
              <a:solidFill>
                <a:schemeClr val="bg1"/>
              </a:solidFill>
              <a:latin typeface="STXihei" panose="02010600040101010101" pitchFamily="2" charset="-122"/>
              <a:ea typeface="STXihei" panose="02010600040101010101" pitchFamily="2" charset="-122"/>
            </a:endParaRPr>
          </a:p>
        </p:txBody>
      </p:sp>
      <p:sp>
        <p:nvSpPr>
          <p:cNvPr id="40" name="TextBox 39">
            <a:extLst>
              <a:ext uri="{FF2B5EF4-FFF2-40B4-BE49-F238E27FC236}">
                <a16:creationId xmlns:a16="http://schemas.microsoft.com/office/drawing/2014/main" id="{A0DE53B7-0BC6-4A4E-8451-357E56339AFF}"/>
              </a:ext>
            </a:extLst>
          </p:cNvPr>
          <p:cNvSpPr txBox="1"/>
          <p:nvPr/>
        </p:nvSpPr>
        <p:spPr>
          <a:xfrm>
            <a:off x="3731451" y="5784529"/>
            <a:ext cx="4729098" cy="954107"/>
          </a:xfrm>
          <a:prstGeom prst="rect">
            <a:avLst/>
          </a:prstGeom>
          <a:noFill/>
        </p:spPr>
        <p:txBody>
          <a:bodyPr wrap="square" rtlCol="0">
            <a:spAutoFit/>
          </a:bodyPr>
          <a:lstStyle/>
          <a:p>
            <a:pPr algn="ctr"/>
            <a:r>
              <a:rPr lang="zh-CN" altLang="en-US" sz="2800" b="1" dirty="0">
                <a:solidFill>
                  <a:srgbClr val="FF0000"/>
                </a:solidFill>
                <a:latin typeface="STXihei" panose="02010600040101010101" pitchFamily="2" charset="-122"/>
                <a:ea typeface="STXihei" panose="02010600040101010101" pitchFamily="2" charset="-122"/>
              </a:rPr>
              <a:t>限制性</a:t>
            </a:r>
            <a:r>
              <a:rPr lang="zh-CN" altLang="en-US" sz="2800" b="1" dirty="0">
                <a:latin typeface="STXihei" panose="02010600040101010101" pitchFamily="2" charset="-122"/>
                <a:ea typeface="STXihei" panose="02010600040101010101" pitchFamily="2" charset="-122"/>
              </a:rPr>
              <a:t>和</a:t>
            </a:r>
            <a:r>
              <a:rPr lang="zh-CN" altLang="en-US" sz="2800" b="1" dirty="0">
                <a:solidFill>
                  <a:schemeClr val="accent6">
                    <a:lumMod val="75000"/>
                  </a:schemeClr>
                </a:solidFill>
                <a:latin typeface="STXihei" panose="02010600040101010101" pitchFamily="2" charset="-122"/>
                <a:ea typeface="STXihei" panose="02010600040101010101" pitchFamily="2" charset="-122"/>
              </a:rPr>
              <a:t>促进性</a:t>
            </a:r>
            <a:endParaRPr lang="en-US" sz="2800" b="1" dirty="0">
              <a:solidFill>
                <a:schemeClr val="accent6">
                  <a:lumMod val="75000"/>
                </a:schemeClr>
              </a:solidFill>
              <a:latin typeface="STXihei" panose="02010600040101010101" pitchFamily="2" charset="-122"/>
              <a:ea typeface="STXihei" panose="02010600040101010101" pitchFamily="2" charset="-122"/>
            </a:endParaRPr>
          </a:p>
          <a:p>
            <a:pPr algn="ctr"/>
            <a:r>
              <a:rPr lang="zh-CN" altLang="en-US" sz="2800" b="1" dirty="0">
                <a:latin typeface="STXihei" panose="02010600040101010101" pitchFamily="2" charset="-122"/>
                <a:ea typeface="STXihei" panose="02010600040101010101" pitchFamily="2" charset="-122"/>
              </a:rPr>
              <a:t>因素</a:t>
            </a:r>
            <a:endParaRPr lang="en-US" sz="2800" b="1" dirty="0">
              <a:latin typeface="STXihei" panose="02010600040101010101" pitchFamily="2" charset="-122"/>
              <a:ea typeface="STXihei" panose="02010600040101010101" pitchFamily="2" charset="-122"/>
            </a:endParaRPr>
          </a:p>
        </p:txBody>
      </p:sp>
      <p:sp>
        <p:nvSpPr>
          <p:cNvPr id="18" name="TextBox 17">
            <a:extLst>
              <a:ext uri="{FF2B5EF4-FFF2-40B4-BE49-F238E27FC236}">
                <a16:creationId xmlns:a16="http://schemas.microsoft.com/office/drawing/2014/main" id="{75BCBEC9-4192-423C-93E4-DCE4732820B9}"/>
              </a:ext>
            </a:extLst>
          </p:cNvPr>
          <p:cNvSpPr txBox="1"/>
          <p:nvPr/>
        </p:nvSpPr>
        <p:spPr>
          <a:xfrm>
            <a:off x="4980696" y="2350996"/>
            <a:ext cx="2139193" cy="461665"/>
          </a:xfrm>
          <a:prstGeom prst="rect">
            <a:avLst/>
          </a:prstGeom>
          <a:noFill/>
        </p:spPr>
        <p:txBody>
          <a:bodyPr wrap="square" rtlCol="0">
            <a:spAutoFit/>
          </a:bodyPr>
          <a:lstStyle/>
          <a:p>
            <a:pPr algn="ctr"/>
            <a:r>
              <a:rPr lang="en-US" sz="2400" b="1" dirty="0">
                <a:solidFill>
                  <a:schemeClr val="accent1"/>
                </a:solidFill>
                <a:latin typeface="KaiTi" panose="02010609060101010101" pitchFamily="49" charset="-122"/>
                <a:ea typeface="KaiTi" panose="02010609060101010101" pitchFamily="49" charset="-122"/>
                <a:cs typeface="Times New Roman" panose="02020603050405020304" pitchFamily="18" charset="0"/>
              </a:rPr>
              <a:t>5</a:t>
            </a:r>
            <a:r>
              <a:rPr lang="zh-CN" altLang="en-US" sz="2400" b="1" dirty="0">
                <a:solidFill>
                  <a:schemeClr val="accent1"/>
                </a:solidFill>
                <a:latin typeface="KaiTi" panose="02010609060101010101" pitchFamily="49" charset="-122"/>
                <a:ea typeface="KaiTi" panose="02010609060101010101" pitchFamily="49" charset="-122"/>
                <a:cs typeface="Times New Roman" panose="02020603050405020304" pitchFamily="18" charset="0"/>
              </a:rPr>
              <a:t>个为什么</a:t>
            </a:r>
            <a:endParaRPr lang="en-US" sz="2400" b="1" dirty="0">
              <a:solidFill>
                <a:schemeClr val="accent1"/>
              </a:solidFill>
              <a:latin typeface="KaiTi" panose="02010609060101010101" pitchFamily="49" charset="-122"/>
              <a:ea typeface="KaiTi" panose="02010609060101010101" pitchFamily="49" charset="-122"/>
              <a:cs typeface="Times New Roman" panose="02020603050405020304" pitchFamily="18" charset="0"/>
            </a:endParaRPr>
          </a:p>
        </p:txBody>
      </p:sp>
      <p:grpSp>
        <p:nvGrpSpPr>
          <p:cNvPr id="38" name="Group 10">
            <a:extLst>
              <a:ext uri="{FF2B5EF4-FFF2-40B4-BE49-F238E27FC236}">
                <a16:creationId xmlns:a16="http://schemas.microsoft.com/office/drawing/2014/main" id="{54684965-66CD-4611-BCD2-909793F0A717}"/>
              </a:ext>
            </a:extLst>
          </p:cNvPr>
          <p:cNvGrpSpPr/>
          <p:nvPr/>
        </p:nvGrpSpPr>
        <p:grpSpPr>
          <a:xfrm>
            <a:off x="23374" y="749745"/>
            <a:ext cx="1249581" cy="1250897"/>
            <a:chOff x="256131" y="4176675"/>
            <a:chExt cx="1488832" cy="1490400"/>
          </a:xfrm>
        </p:grpSpPr>
        <p:sp>
          <p:nvSpPr>
            <p:cNvPr id="39" name="Rectangle: Rounded Corners 11">
              <a:extLst>
                <a:ext uri="{FF2B5EF4-FFF2-40B4-BE49-F238E27FC236}">
                  <a16:creationId xmlns:a16="http://schemas.microsoft.com/office/drawing/2014/main" id="{518D04DA-3A15-4823-A30A-2B9D9A50CCB9}"/>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1" name="Rectangle: Rounded Corners 12">
              <a:extLst>
                <a:ext uri="{FF2B5EF4-FFF2-40B4-BE49-F238E27FC236}">
                  <a16:creationId xmlns:a16="http://schemas.microsoft.com/office/drawing/2014/main" id="{B01B9FB5-EB74-482B-A197-D3E07EAA3DE8}"/>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42" name="Group 13">
              <a:extLst>
                <a:ext uri="{FF2B5EF4-FFF2-40B4-BE49-F238E27FC236}">
                  <a16:creationId xmlns:a16="http://schemas.microsoft.com/office/drawing/2014/main" id="{7048F5AF-74AD-452C-9489-1B9B66A1AA37}"/>
                </a:ext>
              </a:extLst>
            </p:cNvPr>
            <p:cNvGrpSpPr/>
            <p:nvPr/>
          </p:nvGrpSpPr>
          <p:grpSpPr>
            <a:xfrm>
              <a:off x="430988" y="4259045"/>
              <a:ext cx="1182803" cy="1035135"/>
              <a:chOff x="49330" y="-591802"/>
              <a:chExt cx="9051593" cy="7921544"/>
            </a:xfrm>
            <a:solidFill>
              <a:schemeClr val="accent2"/>
            </a:solidFill>
          </p:grpSpPr>
          <p:pic>
            <p:nvPicPr>
              <p:cNvPr id="45" name="Graphic 14" descr="Single gear">
                <a:extLst>
                  <a:ext uri="{FF2B5EF4-FFF2-40B4-BE49-F238E27FC236}">
                    <a16:creationId xmlns:a16="http://schemas.microsoft.com/office/drawing/2014/main" id="{4C94A4E9-6CAA-4C87-9FAD-6741DCB7956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46" name="Graphic 15" descr="Single gear">
                <a:extLst>
                  <a:ext uri="{FF2B5EF4-FFF2-40B4-BE49-F238E27FC236}">
                    <a16:creationId xmlns:a16="http://schemas.microsoft.com/office/drawing/2014/main" id="{AEFA9BB2-840E-47AD-A045-E6AC8BDD5D66}"/>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7" name="Minus Sign 16">
                <a:extLst>
                  <a:ext uri="{FF2B5EF4-FFF2-40B4-BE49-F238E27FC236}">
                    <a16:creationId xmlns:a16="http://schemas.microsoft.com/office/drawing/2014/main" id="{DE2E48F1-D063-4EA7-9D68-77F489408FF1}"/>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48" name="Graphic 17" descr="Single gear">
                <a:extLst>
                  <a:ext uri="{FF2B5EF4-FFF2-40B4-BE49-F238E27FC236}">
                    <a16:creationId xmlns:a16="http://schemas.microsoft.com/office/drawing/2014/main" id="{933F084E-FD3D-42F4-977B-4DEF2A6A6193}"/>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9" name="Freeform: Shape 18">
                <a:extLst>
                  <a:ext uri="{FF2B5EF4-FFF2-40B4-BE49-F238E27FC236}">
                    <a16:creationId xmlns:a16="http://schemas.microsoft.com/office/drawing/2014/main" id="{419361C7-CE41-49E4-8F58-9BB6D64FBA51}"/>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50" name="Plus Sign 19">
                <a:extLst>
                  <a:ext uri="{FF2B5EF4-FFF2-40B4-BE49-F238E27FC236}">
                    <a16:creationId xmlns:a16="http://schemas.microsoft.com/office/drawing/2014/main" id="{879F543F-7E1E-4B4C-BEAB-AF125F001D91}"/>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64308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897029-44C4-4E7C-BB44-5035EDC58C6B}"/>
              </a:ext>
            </a:extLst>
          </p:cNvPr>
          <p:cNvSpPr>
            <a:spLocks noGrp="1"/>
          </p:cNvSpPr>
          <p:nvPr>
            <p:ph type="title"/>
          </p:nvPr>
        </p:nvSpPr>
        <p:spPr>
          <a:xfrm>
            <a:off x="335185" y="108285"/>
            <a:ext cx="12192000" cy="636625"/>
          </a:xfrm>
        </p:spPr>
        <p:txBody>
          <a:bodyPr>
            <a:normAutofit/>
          </a:bodyPr>
          <a:lstStyle/>
          <a:p>
            <a:r>
              <a:rPr lang="zh-CN" altLang="en-US" dirty="0">
                <a:latin typeface="黑体" panose="02010609060101010101" pitchFamily="49" charset="-122"/>
                <a:ea typeface="黑体" panose="02010609060101010101" pitchFamily="49" charset="-122"/>
              </a:rPr>
              <a:t>序言</a:t>
            </a:r>
            <a:r>
              <a:rPr lang="en-GB" dirty="0">
                <a:latin typeface="黑体" panose="02010609060101010101" pitchFamily="49" charset="-122"/>
                <a:ea typeface="黑体" panose="02010609060101010101" pitchFamily="49" charset="-122"/>
              </a:rPr>
              <a:t> – </a:t>
            </a:r>
            <a:r>
              <a:rPr lang="zh-CN" altLang="en-US" dirty="0">
                <a:latin typeface="黑体" panose="02010609060101010101" pitchFamily="49" charset="-122"/>
                <a:ea typeface="黑体" panose="02010609060101010101" pitchFamily="49" charset="-122"/>
              </a:rPr>
              <a:t>说明</a:t>
            </a:r>
            <a:endParaRPr lang="en-GB" dirty="0">
              <a:latin typeface="黑体" panose="02010609060101010101" pitchFamily="49" charset="-122"/>
              <a:ea typeface="黑体" panose="02010609060101010101" pitchFamily="49" charset="-122"/>
            </a:endParaRPr>
          </a:p>
        </p:txBody>
      </p:sp>
      <p:sp>
        <p:nvSpPr>
          <p:cNvPr id="9" name="Espace réservé du contenu 8">
            <a:extLst>
              <a:ext uri="{FF2B5EF4-FFF2-40B4-BE49-F238E27FC236}">
                <a16:creationId xmlns:a16="http://schemas.microsoft.com/office/drawing/2014/main" id="{12ADF68A-2FAC-424F-BA15-7973CB9DED01}"/>
              </a:ext>
            </a:extLst>
          </p:cNvPr>
          <p:cNvSpPr>
            <a:spLocks noGrp="1"/>
          </p:cNvSpPr>
          <p:nvPr>
            <p:ph sz="half" idx="2"/>
          </p:nvPr>
        </p:nvSpPr>
        <p:spPr>
          <a:xfrm>
            <a:off x="335185" y="1672681"/>
            <a:ext cx="11018615" cy="3702205"/>
          </a:xfrm>
          <a:solidFill>
            <a:srgbClr val="FFFF00"/>
          </a:solidFill>
        </p:spPr>
        <p:txBody>
          <a:bodyPr>
            <a:normAutofit/>
          </a:bodyPr>
          <a:lstStyle/>
          <a:p>
            <a:endParaRPr lang="en-US" dirty="0">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600"/>
              </a:spcAft>
            </a:pPr>
            <a:r>
              <a:rPr lang="zh-CN" altLang="en-US" dirty="0">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本列报为</a:t>
            </a:r>
            <a:r>
              <a:rPr lang="zh-CN" altLang="en-US" dirty="0">
                <a:latin typeface="Times New Roman" panose="02020603050405020304" pitchFamily="18" charset="0"/>
                <a:ea typeface="宋体" panose="02010600030101010101" pitchFamily="2" charset="-122"/>
                <a:cs typeface="Times New Roman" panose="02020603050405020304" pitchFamily="18" charset="0"/>
              </a:rPr>
              <a:t>进行</a:t>
            </a:r>
            <a:r>
              <a:rPr lang="zh-CN" altLang="en-US" dirty="0">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国家</a:t>
            </a:r>
            <a:r>
              <a:rPr lang="en-US" altLang="zh-CN" dirty="0">
                <a:highlight>
                  <a:srgbClr val="FFFF00"/>
                </a:highlight>
                <a:latin typeface="Times New Roman" panose="02020603050405020304" pitchFamily="18" charset="0"/>
                <a:ea typeface="宋体" panose="02010600030101010101" pitchFamily="2" charset="-122"/>
                <a:cs typeface="Times New Roman" panose="02020603050405020304" pitchFamily="18" charset="0"/>
              </a:rPr>
              <a:t>COVID-19</a:t>
            </a:r>
            <a:r>
              <a:rPr lang="zh-CN" altLang="en-US" dirty="0">
                <a:highlight>
                  <a:srgbClr val="FFFF00"/>
                </a:highlight>
                <a:latin typeface="Times New Roman" panose="02020603050405020304" pitchFamily="18" charset="0"/>
                <a:ea typeface="宋体" panose="02010600030101010101" pitchFamily="2" charset="-122"/>
                <a:cs typeface="Times New Roman" panose="02020603050405020304" pitchFamily="18" charset="0"/>
              </a:rPr>
              <a:t>行动内审查（</a:t>
            </a:r>
            <a:r>
              <a:rPr lang="en-US" altLang="zh-CN" dirty="0">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IAR</a:t>
            </a:r>
            <a:r>
              <a:rPr lang="zh-CN" altLang="en-US" dirty="0">
                <a:highlight>
                  <a:srgbClr val="FFFF00"/>
                </a:highlight>
                <a:latin typeface="Times New Roman" panose="02020603050405020304" pitchFamily="18" charset="0"/>
                <a:ea typeface="宋体" panose="02010600030101010101" pitchFamily="2" charset="-122"/>
                <a:cs typeface="Times New Roman" panose="02020603050405020304" pitchFamily="18" charset="0"/>
              </a:rPr>
              <a:t>）提供支持，需要适应国家的具体情况。</a:t>
            </a:r>
            <a:endParaRPr lang="en-US" dirty="0">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a:p>
            <a:pPr algn="just" hangingPunct="0"/>
            <a:r>
              <a:rPr lang="zh-CN" altLang="en-US" dirty="0">
                <a:highlight>
                  <a:srgbClr val="FFFF00"/>
                </a:highlight>
                <a:latin typeface="Times New Roman" panose="02020603050405020304" pitchFamily="18" charset="0"/>
                <a:ea typeface="宋体" panose="02010600030101010101" pitchFamily="2" charset="-122"/>
                <a:cs typeface="Times New Roman" panose="02020603050405020304" pitchFamily="18" charset="0"/>
              </a:rPr>
              <a:t>行动内审查领导小组需在审查前完成本列报的黄色部分。</a:t>
            </a:r>
            <a:endParaRPr lang="fr-FR" dirty="0">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a:p>
            <a:endParaRPr lang="fr-FR" dirty="0">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18829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marR="0" lvl="0" indent="-1430338" algn="l" defTabSz="1244600" rtl="0" eaLnBrk="1" fontAlgn="auto" latinLnBrk="0" hangingPunct="1">
                <a:lnSpc>
                  <a:spcPct val="90000"/>
                </a:lnSpc>
                <a:spcBef>
                  <a:spcPct val="0"/>
                </a:spcBef>
                <a:spcAft>
                  <a:spcPct val="3500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步骤</a:t>
              </a:r>
              <a:r>
                <a:rPr kumimoji="0" lang="en-US" altLang="zh-CN"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kumimoji="0" lang="en-US" altLang="zh-CN"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endParaRPr>
            </a:p>
          </p:txBody>
        </p:sp>
      </p:gr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0">
            <a:spAutoFit/>
          </a:bodyPr>
          <a:lstStyle/>
          <a:p>
            <a:pPr rtl="0"/>
            <a:endParaRPr lang="en-GB" sz="1600" dirty="0">
              <a:latin typeface="Roboto" pitchFamily="2" charset="0"/>
              <a:ea typeface="Roboto" pitchFamily="2" charset="0"/>
            </a:endParaRPr>
          </a:p>
        </p:txBody>
      </p:sp>
      <p:sp>
        <p:nvSpPr>
          <p:cNvPr id="3" name="Rectangle 2"/>
          <p:cNvSpPr/>
          <p:nvPr/>
        </p:nvSpPr>
        <p:spPr>
          <a:xfrm>
            <a:off x="1279894" y="1687669"/>
            <a:ext cx="10035802" cy="3970318"/>
          </a:xfrm>
          <a:prstGeom prst="rect">
            <a:avLst/>
          </a:prstGeom>
        </p:spPr>
        <p:txBody>
          <a:bodyPr wrap="square">
            <a:spAutoFit/>
          </a:bodyPr>
          <a:lstStyle/>
          <a:p>
            <a:pPr marL="514350" indent="-514350" algn="just">
              <a:lnSpc>
                <a:spcPct val="150000"/>
              </a:lnSpc>
              <a:buFont typeface="+mj-lt"/>
              <a:buAutoNum type="arabicPeriod"/>
            </a:pP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使用触发问题，确定应对过程中的挑战和最佳做法</a:t>
            </a:r>
            <a:endParaRPr lang="en-US" sz="2800" dirty="0">
              <a:latin typeface="Times New Roman" panose="02020603050405020304" pitchFamily="18" charset="0"/>
              <a:ea typeface="SimSun" panose="02010600030101010101" pitchFamily="2" charset="-122"/>
              <a:cs typeface="Times New Roman" panose="02020603050405020304" pitchFamily="18" charset="0"/>
            </a:endParaRPr>
          </a:p>
          <a:p>
            <a:pPr marL="514350" indent="-514350" algn="just">
              <a:lnSpc>
                <a:spcPct val="150000"/>
              </a:lnSpc>
              <a:buFont typeface="+mj-lt"/>
              <a:buAutoNum type="arabicPeriod"/>
            </a:pP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针对每项挑战和最佳做法，确定其在审查期间对应对产生的影响</a:t>
            </a:r>
            <a:endParaRPr lang="en-US" sz="2800" dirty="0">
              <a:latin typeface="Times New Roman" panose="02020603050405020304" pitchFamily="18" charset="0"/>
              <a:ea typeface="SimSun" panose="02010600030101010101" pitchFamily="2" charset="-122"/>
              <a:cs typeface="Times New Roman" panose="02020603050405020304" pitchFamily="18" charset="0"/>
            </a:endParaRPr>
          </a:p>
          <a:p>
            <a:pPr marL="514350" indent="-514350" algn="just">
              <a:lnSpc>
                <a:spcPct val="150000"/>
              </a:lnSpc>
              <a:buFont typeface="+mj-lt"/>
              <a:buAutoNum type="arabicPeriod"/>
            </a:pP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针对每项挑战和最佳做法，确定限制性因素（针对挑战）和便利性因素（针对最佳做法）</a:t>
            </a:r>
            <a:endParaRPr lang="en-US" sz="2800" dirty="0">
              <a:latin typeface="Times New Roman" panose="02020603050405020304" pitchFamily="18" charset="0"/>
              <a:ea typeface="SimSun" panose="02010600030101010101" pitchFamily="2" charset="-122"/>
              <a:cs typeface="Times New Roman" panose="02020603050405020304" pitchFamily="18" charset="0"/>
            </a:endParaRPr>
          </a:p>
          <a:p>
            <a:pPr marL="514350" indent="-514350" algn="just">
              <a:lnSpc>
                <a:spcPct val="150000"/>
              </a:lnSpc>
              <a:buFont typeface="+mj-lt"/>
              <a:buAutoNum type="arabicPeriod"/>
            </a:pP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确定不超过</a:t>
            </a:r>
            <a:r>
              <a:rPr lang="en-US" altLang="zh-CN" sz="2800" dirty="0">
                <a:latin typeface="Times New Roman" panose="02020603050405020304" pitchFamily="18" charset="0"/>
                <a:ea typeface="SimSun" panose="02010600030101010101" pitchFamily="2" charset="-122"/>
                <a:cs typeface="Times New Roman" panose="02020603050405020304" pitchFamily="18" charset="0"/>
              </a:rPr>
              <a:t>6</a:t>
            </a: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项关键挑战和</a:t>
            </a:r>
            <a:r>
              <a:rPr lang="en-US" altLang="zh-CN" sz="2800" dirty="0">
                <a:latin typeface="Times New Roman" panose="02020603050405020304" pitchFamily="18" charset="0"/>
                <a:ea typeface="SimSun" panose="02010600030101010101" pitchFamily="2" charset="-122"/>
                <a:cs typeface="Times New Roman" panose="02020603050405020304" pitchFamily="18" charset="0"/>
              </a:rPr>
              <a:t>6</a:t>
            </a:r>
            <a:r>
              <a:rPr lang="zh-CN" altLang="en-US" sz="2800" dirty="0">
                <a:latin typeface="Times New Roman" panose="02020603050405020304" pitchFamily="18" charset="0"/>
                <a:ea typeface="SimSun" panose="02010600030101010101" pitchFamily="2" charset="-122"/>
                <a:cs typeface="Times New Roman" panose="02020603050405020304" pitchFamily="18" charset="0"/>
              </a:rPr>
              <a:t>项最佳做法</a:t>
            </a:r>
            <a:endParaRPr lang="en-GB" sz="2800" dirty="0">
              <a:latin typeface="Times New Roman" panose="02020603050405020304" pitchFamily="18" charset="0"/>
              <a:ea typeface="SimSun" panose="02010600030101010101" pitchFamily="2" charset="-122"/>
              <a:cs typeface="Times New Roman" panose="02020603050405020304" pitchFamily="18" charset="0"/>
            </a:endParaRPr>
          </a:p>
        </p:txBody>
      </p:sp>
      <p:grpSp>
        <p:nvGrpSpPr>
          <p:cNvPr id="11" name="Group 10">
            <a:extLst>
              <a:ext uri="{FF2B5EF4-FFF2-40B4-BE49-F238E27FC236}">
                <a16:creationId xmlns:a16="http://schemas.microsoft.com/office/drawing/2014/main" id="{FEB2FDE3-311E-42CB-917B-D5C0F0A12FCD}"/>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D7DF2C1A-50D2-4ACB-B759-C69311005776}"/>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4" name="Rectangle: Rounded Corners 12">
              <a:extLst>
                <a:ext uri="{FF2B5EF4-FFF2-40B4-BE49-F238E27FC236}">
                  <a16:creationId xmlns:a16="http://schemas.microsoft.com/office/drawing/2014/main" id="{5083B8C0-6802-4FBF-A038-DB9CA3B19B25}"/>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5" name="Group 13">
              <a:extLst>
                <a:ext uri="{FF2B5EF4-FFF2-40B4-BE49-F238E27FC236}">
                  <a16:creationId xmlns:a16="http://schemas.microsoft.com/office/drawing/2014/main" id="{23327521-0763-4D08-8427-8B779C189111}"/>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90C6524B-33AD-4E71-BE97-46B4BE32971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98D6E599-808E-407B-A82C-093733BD68E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CE91DD83-DAA1-40E1-8F37-C2F90F768BD0}"/>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19" name="Graphic 17" descr="Single gear">
                <a:extLst>
                  <a:ext uri="{FF2B5EF4-FFF2-40B4-BE49-F238E27FC236}">
                    <a16:creationId xmlns:a16="http://schemas.microsoft.com/office/drawing/2014/main" id="{3777C37E-7BDD-4216-8072-46E3BC79EC2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7C374DFB-DA4D-46FF-9E3B-5F143EAE1491}"/>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1" name="Plus Sign 19">
                <a:extLst>
                  <a:ext uri="{FF2B5EF4-FFF2-40B4-BE49-F238E27FC236}">
                    <a16:creationId xmlns:a16="http://schemas.microsoft.com/office/drawing/2014/main" id="{61AC0734-075B-4F50-9193-8E970E25322B}"/>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2827773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42129" y="1084244"/>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marR="0" lvl="0" indent="-1430338" algn="l" defTabSz="1244600" rtl="0" eaLnBrk="1" fontAlgn="auto" latinLnBrk="0" hangingPunct="1">
                <a:lnSpc>
                  <a:spcPct val="90000"/>
                </a:lnSpc>
                <a:spcBef>
                  <a:spcPct val="0"/>
                </a:spcBef>
                <a:spcAft>
                  <a:spcPct val="3500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步骤</a:t>
              </a:r>
              <a:r>
                <a:rPr kumimoji="0" lang="en-US" altLang="zh-CN"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kumimoji="0" lang="en-US" altLang="zh-CN"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endParaRPr>
            </a:p>
          </p:txBody>
        </p:sp>
      </p:grpSp>
      <p:graphicFrame>
        <p:nvGraphicFramePr>
          <p:cNvPr id="29" name="Table 6">
            <a:extLst>
              <a:ext uri="{FF2B5EF4-FFF2-40B4-BE49-F238E27FC236}">
                <a16:creationId xmlns:a16="http://schemas.microsoft.com/office/drawing/2014/main" id="{929677DC-7514-4AA7-95F6-01F6E6562E55}"/>
              </a:ext>
            </a:extLst>
          </p:cNvPr>
          <p:cNvGraphicFramePr>
            <a:graphicFrameLocks noGrp="1"/>
          </p:cNvGraphicFramePr>
          <p:nvPr>
            <p:extLst>
              <p:ext uri="{D42A27DB-BD31-4B8C-83A1-F6EECF244321}">
                <p14:modId xmlns:p14="http://schemas.microsoft.com/office/powerpoint/2010/main" val="122791079"/>
              </p:ext>
            </p:extLst>
          </p:nvPr>
        </p:nvGraphicFramePr>
        <p:xfrm>
          <a:off x="493858" y="1925740"/>
          <a:ext cx="11194990" cy="2328642"/>
        </p:xfrm>
        <a:graphic>
          <a:graphicData uri="http://schemas.openxmlformats.org/drawingml/2006/table">
            <a:tbl>
              <a:tblPr firstRow="1" bandRow="1">
                <a:tableStyleId>{5940675A-B579-460E-94D1-54222C63F5DA}</a:tableStyleId>
              </a:tblPr>
              <a:tblGrid>
                <a:gridCol w="2913948">
                  <a:extLst>
                    <a:ext uri="{9D8B030D-6E8A-4147-A177-3AD203B41FA5}">
                      <a16:colId xmlns:a16="http://schemas.microsoft.com/office/drawing/2014/main" val="20000"/>
                    </a:ext>
                  </a:extLst>
                </a:gridCol>
                <a:gridCol w="3950747">
                  <a:extLst>
                    <a:ext uri="{9D8B030D-6E8A-4147-A177-3AD203B41FA5}">
                      <a16:colId xmlns:a16="http://schemas.microsoft.com/office/drawing/2014/main" val="20001"/>
                    </a:ext>
                  </a:extLst>
                </a:gridCol>
                <a:gridCol w="4330295">
                  <a:extLst>
                    <a:ext uri="{9D8B030D-6E8A-4147-A177-3AD203B41FA5}">
                      <a16:colId xmlns:a16="http://schemas.microsoft.com/office/drawing/2014/main" val="20002"/>
                    </a:ext>
                  </a:extLst>
                </a:gridCol>
              </a:tblGrid>
              <a:tr h="333384">
                <a:tc>
                  <a:txBody>
                    <a:bodyPr/>
                    <a:lstStyle/>
                    <a:p>
                      <a:r>
                        <a:rPr lang="zh-CN" altLang="en-US" sz="1800" b="1" noProof="0" dirty="0">
                          <a:latin typeface="STXihei" panose="02010600040101010101" pitchFamily="2" charset="-122"/>
                          <a:ea typeface="STXihei" panose="02010600040101010101" pitchFamily="2" charset="-122"/>
                        </a:rPr>
                        <a:t>最佳做法</a:t>
                      </a:r>
                      <a:r>
                        <a:rPr lang="en-US" altLang="zh-CN" sz="1800" b="1" noProof="0" dirty="0">
                          <a:latin typeface="STXihei" panose="02010600040101010101" pitchFamily="2" charset="-122"/>
                          <a:ea typeface="STXihei" panose="02010600040101010101" pitchFamily="2" charset="-122"/>
                        </a:rPr>
                        <a:t>/</a:t>
                      </a:r>
                      <a:r>
                        <a:rPr lang="zh-CN" altLang="en-US" sz="1800" b="1" noProof="0" dirty="0">
                          <a:latin typeface="STXihei" panose="02010600040101010101" pitchFamily="2" charset="-122"/>
                          <a:ea typeface="STXihei" panose="02010600040101010101" pitchFamily="2" charset="-122"/>
                        </a:rPr>
                        <a:t>优势</a:t>
                      </a:r>
                      <a:endParaRPr lang="fr-CA" sz="1800" b="1" kern="1200" noProof="0" dirty="0">
                        <a:solidFill>
                          <a:schemeClr val="tx1"/>
                        </a:solidFill>
                        <a:latin typeface="STXihei" panose="02010600040101010101" pitchFamily="2" charset="-122"/>
                        <a:ea typeface="STXihei" panose="02010600040101010101" pitchFamily="2" charset="-122"/>
                        <a:cs typeface="+mn-cs"/>
                      </a:endParaRPr>
                    </a:p>
                  </a:txBody>
                  <a:tcPr marL="82935" marR="82935" marT="41468" marB="41468">
                    <a:solidFill>
                      <a:schemeClr val="bg2">
                        <a:lumMod val="60000"/>
                        <a:lumOff val="40000"/>
                      </a:schemeClr>
                    </a:solidFill>
                  </a:tcPr>
                </a:tc>
                <a:tc>
                  <a:txBody>
                    <a:bodyPr/>
                    <a:lstStyle/>
                    <a:p>
                      <a:r>
                        <a:rPr lang="zh-CN" altLang="en-US" sz="1800" b="1" noProof="0" dirty="0">
                          <a:latin typeface="STXihei" panose="02010600040101010101" pitchFamily="2" charset="-122"/>
                          <a:ea typeface="STXihei" panose="02010600040101010101" pitchFamily="2" charset="-122"/>
                        </a:rPr>
                        <a:t>影响</a:t>
                      </a:r>
                      <a:endParaRPr lang="fr-CA" sz="1800" b="1" noProof="0" dirty="0">
                        <a:latin typeface="STXihei" panose="02010600040101010101" pitchFamily="2" charset="-122"/>
                        <a:ea typeface="STXihei" panose="02010600040101010101" pitchFamily="2" charset="-122"/>
                      </a:endParaRPr>
                    </a:p>
                  </a:txBody>
                  <a:tcPr marL="82935" marR="82935" marT="41468" marB="41468">
                    <a:solidFill>
                      <a:schemeClr val="bg2">
                        <a:lumMod val="60000"/>
                        <a:lumOff val="40000"/>
                      </a:schemeClr>
                    </a:solidFill>
                  </a:tcPr>
                </a:tc>
                <a:tc>
                  <a:txBody>
                    <a:bodyPr/>
                    <a:lstStyle/>
                    <a:p>
                      <a:r>
                        <a:rPr lang="zh-CN" altLang="en-US" sz="1800" b="1" noProof="0" dirty="0">
                          <a:latin typeface="STXihei" panose="02010600040101010101" pitchFamily="2" charset="-122"/>
                          <a:ea typeface="STXihei" panose="02010600040101010101" pitchFamily="2" charset="-122"/>
                        </a:rPr>
                        <a:t>促进性因素</a:t>
                      </a:r>
                      <a:endParaRPr lang="fr-CA" sz="1800" b="1" noProof="0" dirty="0">
                        <a:latin typeface="STXihei" panose="02010600040101010101" pitchFamily="2" charset="-122"/>
                        <a:ea typeface="STXihei" panose="02010600040101010101" pitchFamily="2" charset="-122"/>
                      </a:endParaRPr>
                    </a:p>
                  </a:txBody>
                  <a:tcPr marL="82935" marR="82935" marT="41468" marB="41468">
                    <a:solidFill>
                      <a:schemeClr val="bg2">
                        <a:lumMod val="60000"/>
                        <a:lumOff val="40000"/>
                      </a:schemeClr>
                    </a:solidFill>
                  </a:tcPr>
                </a:tc>
                <a:extLst>
                  <a:ext uri="{0D108BD9-81ED-4DB2-BD59-A6C34878D82A}">
                    <a16:rowId xmlns:a16="http://schemas.microsoft.com/office/drawing/2014/main" val="10000"/>
                  </a:ext>
                </a:extLst>
              </a:tr>
              <a:tr h="1971386">
                <a:tc>
                  <a:txBody>
                    <a:bodyPr/>
                    <a:lstStyle/>
                    <a:p>
                      <a:pPr algn="just">
                        <a:lnSpc>
                          <a:spcPts val="2200"/>
                        </a:lnSpc>
                      </a:pPr>
                      <a:endParaRPr lang="fr-BE" sz="1600" noProof="0" dirty="0"/>
                    </a:p>
                    <a:p>
                      <a:pPr algn="just">
                        <a:lnSpc>
                          <a:spcPts val="2200"/>
                        </a:lnSpc>
                      </a:pPr>
                      <a:endParaRPr lang="fr-BE" sz="1600" noProof="0" dirty="0"/>
                    </a:p>
                    <a:p>
                      <a:pPr algn="just">
                        <a:lnSpc>
                          <a:spcPts val="2200"/>
                        </a:lnSpc>
                      </a:pPr>
                      <a:endParaRPr lang="fr-BE" sz="1600" noProof="0" dirty="0"/>
                    </a:p>
                  </a:txBody>
                  <a:tcPr marL="82935" marR="82935" marT="41468" marB="41468"/>
                </a:tc>
                <a:tc>
                  <a:txBody>
                    <a:bodyPr/>
                    <a:lstStyle/>
                    <a:p>
                      <a:pPr marL="0" indent="0" algn="just">
                        <a:lnSpc>
                          <a:spcPts val="2200"/>
                        </a:lnSpc>
                        <a:buFont typeface="Arial"/>
                        <a:buNone/>
                      </a:pPr>
                      <a:endParaRPr lang="fr-BE" sz="1600" noProof="0" dirty="0"/>
                    </a:p>
                  </a:txBody>
                  <a:tcPr marL="82935" marR="82935" marT="41468" marB="41468"/>
                </a:tc>
                <a:tc>
                  <a:txBody>
                    <a:bodyPr/>
                    <a:lstStyle/>
                    <a:p>
                      <a:pPr marL="285750" indent="-285750" algn="just">
                        <a:lnSpc>
                          <a:spcPts val="2200"/>
                        </a:lnSpc>
                        <a:buFont typeface="Arial" panose="020B0604020202020204" pitchFamily="34" charset="0"/>
                        <a:buChar char="•"/>
                      </a:pPr>
                      <a:endParaRPr lang="fr-BE" sz="1600" noProof="0" dirty="0"/>
                    </a:p>
                  </a:txBody>
                  <a:tcPr marL="82935" marR="82935" marT="41468" marB="41468"/>
                </a:tc>
                <a:extLst>
                  <a:ext uri="{0D108BD9-81ED-4DB2-BD59-A6C34878D82A}">
                    <a16:rowId xmlns:a16="http://schemas.microsoft.com/office/drawing/2014/main" val="10001"/>
                  </a:ext>
                </a:extLst>
              </a:tr>
            </a:tbl>
          </a:graphicData>
        </a:graphic>
      </p:graphicFrame>
      <p:graphicFrame>
        <p:nvGraphicFramePr>
          <p:cNvPr id="30" name="Table 8">
            <a:extLst>
              <a:ext uri="{FF2B5EF4-FFF2-40B4-BE49-F238E27FC236}">
                <a16:creationId xmlns:a16="http://schemas.microsoft.com/office/drawing/2014/main" id="{4E2718CA-D6F0-4942-976F-CE4ECC98A505}"/>
              </a:ext>
            </a:extLst>
          </p:cNvPr>
          <p:cNvGraphicFramePr>
            <a:graphicFrameLocks noGrp="1"/>
          </p:cNvGraphicFramePr>
          <p:nvPr>
            <p:extLst>
              <p:ext uri="{D42A27DB-BD31-4B8C-83A1-F6EECF244321}">
                <p14:modId xmlns:p14="http://schemas.microsoft.com/office/powerpoint/2010/main" val="405470611"/>
              </p:ext>
            </p:extLst>
          </p:nvPr>
        </p:nvGraphicFramePr>
        <p:xfrm>
          <a:off x="493857" y="4482889"/>
          <a:ext cx="11194991" cy="2102906"/>
        </p:xfrm>
        <a:graphic>
          <a:graphicData uri="http://schemas.openxmlformats.org/drawingml/2006/table">
            <a:tbl>
              <a:tblPr firstRow="1" bandRow="1">
                <a:tableStyleId>{5940675A-B579-460E-94D1-54222C63F5DA}</a:tableStyleId>
              </a:tblPr>
              <a:tblGrid>
                <a:gridCol w="2948453">
                  <a:extLst>
                    <a:ext uri="{9D8B030D-6E8A-4147-A177-3AD203B41FA5}">
                      <a16:colId xmlns:a16="http://schemas.microsoft.com/office/drawing/2014/main" val="20000"/>
                    </a:ext>
                  </a:extLst>
                </a:gridCol>
                <a:gridCol w="3898991">
                  <a:extLst>
                    <a:ext uri="{9D8B030D-6E8A-4147-A177-3AD203B41FA5}">
                      <a16:colId xmlns:a16="http://schemas.microsoft.com/office/drawing/2014/main" val="20001"/>
                    </a:ext>
                  </a:extLst>
                </a:gridCol>
                <a:gridCol w="4347547">
                  <a:extLst>
                    <a:ext uri="{9D8B030D-6E8A-4147-A177-3AD203B41FA5}">
                      <a16:colId xmlns:a16="http://schemas.microsoft.com/office/drawing/2014/main" val="20002"/>
                    </a:ext>
                  </a:extLst>
                </a:gridCol>
              </a:tblGrid>
              <a:tr h="372604">
                <a:tc>
                  <a:txBody>
                    <a:bodyPr/>
                    <a:lstStyle/>
                    <a:p>
                      <a:r>
                        <a:rPr lang="zh-CN" altLang="en-US" sz="1800" b="1" noProof="0" dirty="0">
                          <a:latin typeface="STXihei" panose="02010600040101010101" pitchFamily="2" charset="-122"/>
                          <a:ea typeface="STXihei" panose="02010600040101010101" pitchFamily="2" charset="-122"/>
                        </a:rPr>
                        <a:t>挑战</a:t>
                      </a:r>
                      <a:r>
                        <a:rPr lang="fr-CA" sz="1800" b="1" baseline="0" noProof="0" dirty="0">
                          <a:latin typeface="黑体" panose="02010609060101010101" pitchFamily="49" charset="-122"/>
                          <a:ea typeface="黑体" panose="02010609060101010101" pitchFamily="49" charset="-122"/>
                        </a:rPr>
                        <a:t> </a:t>
                      </a:r>
                      <a:endParaRPr lang="fr-CA" sz="1800" b="1" noProof="0" dirty="0">
                        <a:latin typeface="黑体" panose="02010609060101010101" pitchFamily="49" charset="-122"/>
                        <a:ea typeface="黑体" panose="02010609060101010101" pitchFamily="49" charset="-122"/>
                      </a:endParaRPr>
                    </a:p>
                  </a:txBody>
                  <a:tcPr marL="82935" marR="82935" marT="41468" marB="41468">
                    <a:solidFill>
                      <a:schemeClr val="bg2">
                        <a:lumMod val="60000"/>
                        <a:lumOff val="40000"/>
                      </a:schemeClr>
                    </a:solidFill>
                  </a:tcPr>
                </a:tc>
                <a:tc>
                  <a:txBody>
                    <a:bodyPr/>
                    <a:lstStyle/>
                    <a:p>
                      <a:r>
                        <a:rPr lang="zh-CN" altLang="en-US" sz="1800" b="1" kern="1200" noProof="0" dirty="0">
                          <a:solidFill>
                            <a:schemeClr val="tx1"/>
                          </a:solidFill>
                          <a:latin typeface="STXihei" panose="02010600040101010101" pitchFamily="2" charset="-122"/>
                          <a:ea typeface="STXihei" panose="02010600040101010101" pitchFamily="2" charset="-122"/>
                          <a:cs typeface="+mn-cs"/>
                        </a:rPr>
                        <a:t>影响</a:t>
                      </a:r>
                      <a:endParaRPr lang="fr-CA" sz="1800" b="1" kern="1200" noProof="0" dirty="0">
                        <a:solidFill>
                          <a:schemeClr val="tx1"/>
                        </a:solidFill>
                        <a:latin typeface="STXihei" panose="02010600040101010101" pitchFamily="2" charset="-122"/>
                        <a:ea typeface="STXihei" panose="02010600040101010101" pitchFamily="2" charset="-122"/>
                        <a:cs typeface="+mn-cs"/>
                      </a:endParaRPr>
                    </a:p>
                  </a:txBody>
                  <a:tcPr marL="82935" marR="82935" marT="41468" marB="41468">
                    <a:solidFill>
                      <a:schemeClr val="bg2">
                        <a:lumMod val="60000"/>
                        <a:lumOff val="40000"/>
                      </a:schemeClr>
                    </a:solidFill>
                  </a:tcPr>
                </a:tc>
                <a:tc>
                  <a:txBody>
                    <a:bodyPr/>
                    <a:lstStyle/>
                    <a:p>
                      <a:r>
                        <a:rPr lang="zh-CN" altLang="en-US" sz="1800" b="1" kern="1200" noProof="0" dirty="0">
                          <a:solidFill>
                            <a:schemeClr val="tx1"/>
                          </a:solidFill>
                          <a:latin typeface="STXihei" panose="02010600040101010101" pitchFamily="2" charset="-122"/>
                          <a:ea typeface="STXihei" panose="02010600040101010101" pitchFamily="2" charset="-122"/>
                          <a:cs typeface="+mn-cs"/>
                        </a:rPr>
                        <a:t>限制性因素</a:t>
                      </a:r>
                      <a:endParaRPr lang="fr-CA" sz="1800" b="1" kern="1200" noProof="0" dirty="0">
                        <a:solidFill>
                          <a:schemeClr val="tx1"/>
                        </a:solidFill>
                        <a:latin typeface="STXihei" panose="02010600040101010101" pitchFamily="2" charset="-122"/>
                        <a:ea typeface="STXihei" panose="02010600040101010101" pitchFamily="2" charset="-122"/>
                        <a:cs typeface="+mn-cs"/>
                      </a:endParaRPr>
                    </a:p>
                  </a:txBody>
                  <a:tcPr marL="82935" marR="82935" marT="41468" marB="41468">
                    <a:solidFill>
                      <a:schemeClr val="bg2">
                        <a:lumMod val="60000"/>
                        <a:lumOff val="40000"/>
                      </a:schemeClr>
                    </a:solidFill>
                  </a:tcPr>
                </a:tc>
                <a:extLst>
                  <a:ext uri="{0D108BD9-81ED-4DB2-BD59-A6C34878D82A}">
                    <a16:rowId xmlns:a16="http://schemas.microsoft.com/office/drawing/2014/main" val="10000"/>
                  </a:ext>
                </a:extLst>
              </a:tr>
              <a:tr h="1730302">
                <a:tc>
                  <a:txBody>
                    <a:bodyPr/>
                    <a:lstStyle/>
                    <a:p>
                      <a:endParaRPr lang="fr-BE" sz="1600" noProof="0" dirty="0"/>
                    </a:p>
                  </a:txBody>
                  <a:tcPr marL="82935" marR="82935" marT="41468" marB="41468"/>
                </a:tc>
                <a:tc>
                  <a:txBody>
                    <a:bodyPr/>
                    <a:lstStyle/>
                    <a:p>
                      <a:pPr marL="285750" indent="-285750" algn="l" fontAlgn="t">
                        <a:buFont typeface="Arial"/>
                        <a:buChar char="•"/>
                      </a:pPr>
                      <a:endParaRPr lang="en-US" sz="1600" b="0" i="0" u="none" strike="noStrike" dirty="0">
                        <a:solidFill>
                          <a:srgbClr val="000000"/>
                        </a:solidFill>
                        <a:effectLst/>
                        <a:latin typeface="+mn-lt"/>
                      </a:endParaRPr>
                    </a:p>
                  </a:txBody>
                  <a:tcPr marL="11519" marR="11519" marT="11519" marB="0"/>
                </a:tc>
                <a:tc>
                  <a:txBody>
                    <a:bodyPr/>
                    <a:lstStyle/>
                    <a:p>
                      <a:pPr marL="285750" indent="-285750">
                        <a:buFont typeface="Arial" panose="020B0604020202020204" pitchFamily="34" charset="0"/>
                        <a:buChar char="•"/>
                      </a:pPr>
                      <a:endParaRPr lang="en-US" sz="1600" dirty="0"/>
                    </a:p>
                  </a:txBody>
                  <a:tcPr marL="82935" marR="82935" marT="41468" marB="41468"/>
                </a:tc>
                <a:extLst>
                  <a:ext uri="{0D108BD9-81ED-4DB2-BD59-A6C34878D82A}">
                    <a16:rowId xmlns:a16="http://schemas.microsoft.com/office/drawing/2014/main" val="10001"/>
                  </a:ext>
                </a:extLst>
              </a:tr>
            </a:tbl>
          </a:graphicData>
        </a:graphic>
      </p:graphicFrame>
      <p:sp>
        <p:nvSpPr>
          <p:cNvPr id="31" name="TextBox 3">
            <a:extLst>
              <a:ext uri="{FF2B5EF4-FFF2-40B4-BE49-F238E27FC236}">
                <a16:creationId xmlns:a16="http://schemas.microsoft.com/office/drawing/2014/main" id="{C624B6B7-D6B8-4860-AD57-0BC6C60EF5A2}"/>
              </a:ext>
            </a:extLst>
          </p:cNvPr>
          <p:cNvSpPr txBox="1"/>
          <p:nvPr/>
        </p:nvSpPr>
        <p:spPr>
          <a:xfrm>
            <a:off x="3697083" y="2690246"/>
            <a:ext cx="3333999" cy="1261884"/>
          </a:xfrm>
          <a:prstGeom prst="rect">
            <a:avLst/>
          </a:prstGeom>
          <a:noFill/>
        </p:spPr>
        <p:txBody>
          <a:bodyPr wrap="square" rtlCol="0">
            <a:spAutoFit/>
          </a:bodyPr>
          <a:lstStyle/>
          <a:p>
            <a:pPr algn="just">
              <a:lnSpc>
                <a:spcPts val="2400"/>
              </a:lnSpc>
            </a:pPr>
            <a:r>
              <a:rPr lang="zh-CN" altLang="en-US" dirty="0">
                <a:latin typeface="宋体" panose="02010600030101010101" pitchFamily="2" charset="-122"/>
                <a:ea typeface="宋体" panose="02010600030101010101" pitchFamily="2" charset="-122"/>
              </a:rPr>
              <a:t>促进协调，共享信息，以尽早检测到疑似</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确诊病例，并监测接触者</a:t>
            </a:r>
            <a:endParaRPr lang="en-GB" dirty="0">
              <a:latin typeface="宋体" panose="02010600030101010101" pitchFamily="2" charset="-122"/>
              <a:ea typeface="宋体" panose="02010600030101010101" pitchFamily="2" charset="-122"/>
            </a:endParaRPr>
          </a:p>
          <a:p>
            <a:pPr marL="259175" indent="-259175">
              <a:buFont typeface="Arial" panose="020B0604020202020204" pitchFamily="34" charset="0"/>
              <a:buChar char="•"/>
            </a:pPr>
            <a:endParaRPr lang="en-GB" sz="1600" dirty="0">
              <a:latin typeface="宋体" panose="02010600030101010101" pitchFamily="2" charset="-122"/>
              <a:ea typeface="宋体" panose="02010600030101010101" pitchFamily="2" charset="-122"/>
            </a:endParaRPr>
          </a:p>
        </p:txBody>
      </p:sp>
      <p:sp>
        <p:nvSpPr>
          <p:cNvPr id="32" name="TextBox 7">
            <a:extLst>
              <a:ext uri="{FF2B5EF4-FFF2-40B4-BE49-F238E27FC236}">
                <a16:creationId xmlns:a16="http://schemas.microsoft.com/office/drawing/2014/main" id="{475D6757-6BB9-4611-B6F1-573914D24790}"/>
              </a:ext>
            </a:extLst>
          </p:cNvPr>
          <p:cNvSpPr txBox="1"/>
          <p:nvPr/>
        </p:nvSpPr>
        <p:spPr>
          <a:xfrm>
            <a:off x="7329615" y="2614410"/>
            <a:ext cx="3665740" cy="1285416"/>
          </a:xfrm>
          <a:prstGeom prst="rect">
            <a:avLst/>
          </a:prstGeom>
          <a:noFill/>
        </p:spPr>
        <p:txBody>
          <a:bodyPr wrap="square" rtlCol="0">
            <a:spAutoFit/>
          </a:bodyPr>
          <a:lstStyle/>
          <a:p>
            <a:pPr marL="259175" indent="-259175" algn="just">
              <a:lnSpc>
                <a:spcPts val="2400"/>
              </a:lnSpc>
              <a:buFont typeface="Arial" panose="020B0604020202020204" pitchFamily="34" charset="0"/>
              <a:buChar char="•"/>
            </a:pPr>
            <a:r>
              <a:rPr lang="zh-CN" altLang="en-US" dirty="0">
                <a:latin typeface="宋体" panose="02010600030101010101" pitchFamily="2" charset="-122"/>
                <a:ea typeface="宋体" panose="02010600030101010101" pitchFamily="2" charset="-122"/>
              </a:rPr>
              <a:t>在应对前已建立关系</a:t>
            </a:r>
            <a:endParaRPr lang="en-GB" dirty="0">
              <a:latin typeface="宋体" panose="02010600030101010101" pitchFamily="2" charset="-122"/>
              <a:ea typeface="宋体" panose="02010600030101010101" pitchFamily="2" charset="-122"/>
            </a:endParaRPr>
          </a:p>
          <a:p>
            <a:pPr marL="259175" indent="-259175" algn="just">
              <a:lnSpc>
                <a:spcPts val="2400"/>
              </a:lnSpc>
              <a:buFont typeface="Arial" panose="020B0604020202020204" pitchFamily="34" charset="0"/>
              <a:buChar char="•"/>
            </a:pPr>
            <a:r>
              <a:rPr lang="zh-CN" altLang="en-US" dirty="0">
                <a:latin typeface="宋体" panose="02010600030101010101" pitchFamily="2" charset="-122"/>
                <a:ea typeface="宋体" panose="02010600030101010101" pitchFamily="2" charset="-122"/>
              </a:rPr>
              <a:t>所有利益攸关方愿意承办定期会议</a:t>
            </a:r>
            <a:endParaRPr lang="en-GB" dirty="0">
              <a:latin typeface="宋体" panose="02010600030101010101" pitchFamily="2" charset="-122"/>
              <a:ea typeface="宋体" panose="02010600030101010101" pitchFamily="2" charset="-122"/>
            </a:endParaRPr>
          </a:p>
          <a:p>
            <a:pPr marL="259175" indent="-259175" algn="just">
              <a:lnSpc>
                <a:spcPts val="2400"/>
              </a:lnSpc>
              <a:buFont typeface="Arial" panose="020B0604020202020204" pitchFamily="34" charset="0"/>
              <a:buChar char="•"/>
            </a:pPr>
            <a:r>
              <a:rPr lang="zh-CN" altLang="en-US" dirty="0">
                <a:latin typeface="宋体" panose="02010600030101010101" pitchFamily="2" charset="-122"/>
                <a:ea typeface="宋体" panose="02010600030101010101" pitchFamily="2" charset="-122"/>
              </a:rPr>
              <a:t>中央一级给予政治和财政支助</a:t>
            </a:r>
            <a:endParaRPr lang="en-GB" sz="1600" dirty="0">
              <a:latin typeface="宋体" panose="02010600030101010101" pitchFamily="2" charset="-122"/>
              <a:ea typeface="宋体" panose="02010600030101010101" pitchFamily="2" charset="-122"/>
            </a:endParaRPr>
          </a:p>
        </p:txBody>
      </p:sp>
      <p:sp>
        <p:nvSpPr>
          <p:cNvPr id="33" name="TextBox 32">
            <a:extLst>
              <a:ext uri="{FF2B5EF4-FFF2-40B4-BE49-F238E27FC236}">
                <a16:creationId xmlns:a16="http://schemas.microsoft.com/office/drawing/2014/main" id="{4A5A681D-F030-4BAA-9F82-231105C5C9F6}"/>
              </a:ext>
            </a:extLst>
          </p:cNvPr>
          <p:cNvSpPr txBox="1"/>
          <p:nvPr/>
        </p:nvSpPr>
        <p:spPr>
          <a:xfrm>
            <a:off x="3697083" y="5072677"/>
            <a:ext cx="3333999" cy="977640"/>
          </a:xfrm>
          <a:prstGeom prst="rect">
            <a:avLst/>
          </a:prstGeom>
          <a:noFill/>
        </p:spPr>
        <p:txBody>
          <a:bodyPr wrap="square" rtlCol="0">
            <a:spAutoFit/>
          </a:bodyPr>
          <a:lstStyle/>
          <a:p>
            <a:pPr marL="259175" indent="-259175" algn="just">
              <a:lnSpc>
                <a:spcPts val="2400"/>
              </a:lnSpc>
              <a:buFont typeface="Arial" panose="020B0604020202020204" pitchFamily="34" charset="0"/>
              <a:buChar char="•"/>
            </a:pPr>
            <a:r>
              <a:rPr lang="zh-CN" altLang="en-US" dirty="0">
                <a:latin typeface="宋体" panose="02010600030101010101" pitchFamily="2" charset="-122"/>
                <a:ea typeface="宋体" panose="02010600030101010101" pitchFamily="2" charset="-122"/>
              </a:rPr>
              <a:t>合作伙伴、卫生主管部门和中央一级的应对不协调</a:t>
            </a:r>
            <a:endParaRPr lang="en-GB" dirty="0">
              <a:latin typeface="宋体" panose="02010600030101010101" pitchFamily="2" charset="-122"/>
              <a:ea typeface="宋体" panose="02010600030101010101" pitchFamily="2" charset="-122"/>
            </a:endParaRPr>
          </a:p>
          <a:p>
            <a:pPr marL="259175" indent="-259175" algn="just">
              <a:lnSpc>
                <a:spcPts val="2400"/>
              </a:lnSpc>
              <a:buFont typeface="Arial" panose="020B0604020202020204" pitchFamily="34" charset="0"/>
              <a:buChar char="•"/>
            </a:pPr>
            <a:r>
              <a:rPr lang="zh-CN" altLang="en-US" dirty="0">
                <a:latin typeface="宋体" panose="02010600030101010101" pitchFamily="2" charset="-122"/>
                <a:ea typeface="宋体" panose="02010600030101010101" pitchFamily="2" charset="-122"/>
              </a:rPr>
              <a:t>活动与工作重复</a:t>
            </a:r>
            <a:endParaRPr lang="en-GB" sz="1600" dirty="0">
              <a:latin typeface="宋体" panose="02010600030101010101" pitchFamily="2" charset="-122"/>
              <a:ea typeface="宋体" panose="02010600030101010101" pitchFamily="2" charset="-122"/>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304397" y="5194563"/>
            <a:ext cx="3333999" cy="954107"/>
          </a:xfrm>
          <a:prstGeom prst="rect">
            <a:avLst/>
          </a:prstGeom>
          <a:noFill/>
        </p:spPr>
        <p:txBody>
          <a:bodyPr wrap="square" rtlCol="0">
            <a:spAutoFit/>
          </a:bodyPr>
          <a:lstStyle/>
          <a:p>
            <a:pPr marL="259175" indent="-259175">
              <a:lnSpc>
                <a:spcPts val="2400"/>
              </a:lnSpc>
              <a:buFont typeface="Arial" panose="020B0604020202020204" pitchFamily="34" charset="0"/>
              <a:buChar char="•"/>
            </a:pPr>
            <a:r>
              <a:rPr lang="zh-CN" altLang="en-US" dirty="0">
                <a:latin typeface="宋体" panose="02010600030101010101" pitchFamily="2" charset="-122"/>
                <a:ea typeface="宋体" panose="02010600030101010101" pitchFamily="2" charset="-122"/>
              </a:rPr>
              <a:t>缺少地区一级协调计划</a:t>
            </a:r>
            <a:endParaRPr lang="en-GB" dirty="0">
              <a:latin typeface="宋体" panose="02010600030101010101" pitchFamily="2" charset="-122"/>
              <a:ea typeface="宋体" panose="02010600030101010101" pitchFamily="2" charset="-122"/>
            </a:endParaRPr>
          </a:p>
          <a:p>
            <a:pPr marL="259175" indent="-259175">
              <a:lnSpc>
                <a:spcPts val="2400"/>
              </a:lnSpc>
              <a:buFont typeface="Arial" panose="020B0604020202020204" pitchFamily="34" charset="0"/>
              <a:buChar char="•"/>
            </a:pPr>
            <a:r>
              <a:rPr lang="zh-CN" altLang="en-US" dirty="0">
                <a:latin typeface="宋体" panose="02010600030101010101" pitchFamily="2" charset="-122"/>
                <a:ea typeface="宋体" panose="02010600030101010101" pitchFamily="2" charset="-122"/>
              </a:rPr>
              <a:t>合作伙伴不参与协调会议</a:t>
            </a:r>
            <a:endParaRPr lang="en-GB" dirty="0">
              <a:latin typeface="宋体" panose="02010600030101010101" pitchFamily="2" charset="-122"/>
              <a:ea typeface="宋体" panose="02010600030101010101" pitchFamily="2" charset="-122"/>
            </a:endParaRPr>
          </a:p>
          <a:p>
            <a:pPr marL="259175" indent="-259175">
              <a:buFont typeface="Arial" panose="020B0604020202020204" pitchFamily="34" charset="0"/>
              <a:buChar char="•"/>
            </a:pPr>
            <a:endParaRPr lang="en-GB" sz="1600" dirty="0">
              <a:latin typeface="宋体" panose="02010600030101010101" pitchFamily="2" charset="-122"/>
              <a:ea typeface="宋体" panose="02010600030101010101" pitchFamily="2" charset="-122"/>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615553"/>
          </a:xfrm>
          <a:prstGeom prst="rect">
            <a:avLst/>
          </a:prstGeom>
          <a:noFill/>
        </p:spPr>
        <p:txBody>
          <a:bodyPr wrap="square" rtlCol="0">
            <a:spAutoFit/>
          </a:bodyPr>
          <a:lstStyle/>
          <a:p>
            <a:pPr rtl="0"/>
            <a:r>
              <a:rPr lang="zh-CN" altLang="en-US" dirty="0">
                <a:latin typeface="宋体" panose="02010600030101010101" pitchFamily="2" charset="-122"/>
                <a:ea typeface="宋体" panose="02010600030101010101" pitchFamily="2" charset="-122"/>
              </a:rPr>
              <a:t>地方一级的协调无效</a:t>
            </a:r>
            <a:endParaRPr lang="en-US" dirty="0">
              <a:latin typeface="宋体" panose="02010600030101010101" pitchFamily="2" charset="-122"/>
              <a:ea typeface="宋体" panose="02010600030101010101" pitchFamily="2" charset="-122"/>
            </a:endParaRPr>
          </a:p>
          <a:p>
            <a:pPr marL="259175" indent="-259175">
              <a:buFont typeface="Arial" panose="020B0604020202020204" pitchFamily="34" charset="0"/>
              <a:buChar char="•"/>
            </a:pPr>
            <a:endParaRPr lang="en-GB" sz="1600" dirty="0">
              <a:latin typeface="宋体" panose="02010600030101010101" pitchFamily="2" charset="-122"/>
              <a:ea typeface="宋体" panose="02010600030101010101" pitchFamily="2" charset="-122"/>
            </a:endParaRPr>
          </a:p>
        </p:txBody>
      </p:sp>
      <p:sp>
        <p:nvSpPr>
          <p:cNvPr id="36" name="TextBox 13">
            <a:extLst>
              <a:ext uri="{FF2B5EF4-FFF2-40B4-BE49-F238E27FC236}">
                <a16:creationId xmlns:a16="http://schemas.microsoft.com/office/drawing/2014/main" id="{E8658376-8AF0-4D8B-A5E9-F89BDBAAEFCC}"/>
              </a:ext>
            </a:extLst>
          </p:cNvPr>
          <p:cNvSpPr txBox="1"/>
          <p:nvPr/>
        </p:nvSpPr>
        <p:spPr>
          <a:xfrm>
            <a:off x="801919" y="2870061"/>
            <a:ext cx="2521233" cy="615553"/>
          </a:xfrm>
          <a:prstGeom prst="rect">
            <a:avLst/>
          </a:prstGeom>
          <a:noFill/>
        </p:spPr>
        <p:txBody>
          <a:bodyPr wrap="square" rtlCol="0">
            <a:spAutoFit/>
          </a:bodyPr>
          <a:lstStyle/>
          <a:p>
            <a:pPr rtl="0"/>
            <a:r>
              <a:rPr lang="zh-CN" altLang="en-US" dirty="0">
                <a:latin typeface="宋体" panose="02010600030101010101" pitchFamily="2" charset="-122"/>
                <a:ea typeface="宋体" panose="02010600030101010101" pitchFamily="2" charset="-122"/>
              </a:rPr>
              <a:t>定期举行跨境协调会议</a:t>
            </a:r>
            <a:endParaRPr lang="en-US" dirty="0">
              <a:latin typeface="宋体" panose="02010600030101010101" pitchFamily="2" charset="-122"/>
              <a:ea typeface="宋体" panose="02010600030101010101" pitchFamily="2" charset="-122"/>
            </a:endParaRPr>
          </a:p>
          <a:p>
            <a:pPr rtl="0"/>
            <a:endParaRPr lang="en-GB" sz="1600" dirty="0">
              <a:latin typeface="宋体" panose="02010600030101010101" pitchFamily="2" charset="-122"/>
              <a:ea typeface="宋体" panose="02010600030101010101" pitchFamily="2" charset="-122"/>
            </a:endParaRPr>
          </a:p>
        </p:txBody>
      </p:sp>
      <p:grpSp>
        <p:nvGrpSpPr>
          <p:cNvPr id="18" name="Group 10">
            <a:extLst>
              <a:ext uri="{FF2B5EF4-FFF2-40B4-BE49-F238E27FC236}">
                <a16:creationId xmlns:a16="http://schemas.microsoft.com/office/drawing/2014/main" id="{E35C09BC-B052-4F2B-AE91-D5AA0EFDE470}"/>
              </a:ext>
            </a:extLst>
          </p:cNvPr>
          <p:cNvGrpSpPr/>
          <p:nvPr/>
        </p:nvGrpSpPr>
        <p:grpSpPr>
          <a:xfrm>
            <a:off x="48774" y="749745"/>
            <a:ext cx="1249581" cy="1250897"/>
            <a:chOff x="256131" y="4176675"/>
            <a:chExt cx="1488832" cy="1490400"/>
          </a:xfrm>
        </p:grpSpPr>
        <p:sp>
          <p:nvSpPr>
            <p:cNvPr id="19" name="Rectangle: Rounded Corners 11">
              <a:extLst>
                <a:ext uri="{FF2B5EF4-FFF2-40B4-BE49-F238E27FC236}">
                  <a16:creationId xmlns:a16="http://schemas.microsoft.com/office/drawing/2014/main" id="{A59ABF60-1748-465D-BE1E-3ED0B889DC2B}"/>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0" name="Rectangle: Rounded Corners 12">
              <a:extLst>
                <a:ext uri="{FF2B5EF4-FFF2-40B4-BE49-F238E27FC236}">
                  <a16:creationId xmlns:a16="http://schemas.microsoft.com/office/drawing/2014/main" id="{1E88F386-BF99-4183-8624-785385BCB47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21" name="Group 13">
              <a:extLst>
                <a:ext uri="{FF2B5EF4-FFF2-40B4-BE49-F238E27FC236}">
                  <a16:creationId xmlns:a16="http://schemas.microsoft.com/office/drawing/2014/main" id="{6E3F9A11-5D5F-4FFD-A097-7261B013BFD9}"/>
                </a:ext>
              </a:extLst>
            </p:cNvPr>
            <p:cNvGrpSpPr/>
            <p:nvPr/>
          </p:nvGrpSpPr>
          <p:grpSpPr>
            <a:xfrm>
              <a:off x="430988" y="4259045"/>
              <a:ext cx="1182803" cy="1035135"/>
              <a:chOff x="49330" y="-591802"/>
              <a:chExt cx="9051593" cy="7921544"/>
            </a:xfrm>
            <a:solidFill>
              <a:schemeClr val="accent2"/>
            </a:solidFill>
          </p:grpSpPr>
          <p:pic>
            <p:nvPicPr>
              <p:cNvPr id="22" name="Graphic 14" descr="Single gear">
                <a:extLst>
                  <a:ext uri="{FF2B5EF4-FFF2-40B4-BE49-F238E27FC236}">
                    <a16:creationId xmlns:a16="http://schemas.microsoft.com/office/drawing/2014/main" id="{86611FBC-BE9B-4996-A20C-F6B5F97A7A4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23" name="Graphic 15" descr="Single gear">
                <a:extLst>
                  <a:ext uri="{FF2B5EF4-FFF2-40B4-BE49-F238E27FC236}">
                    <a16:creationId xmlns:a16="http://schemas.microsoft.com/office/drawing/2014/main" id="{526A9B97-EE85-41C8-AB60-280A45F25EC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4" name="Minus Sign 16">
                <a:extLst>
                  <a:ext uri="{FF2B5EF4-FFF2-40B4-BE49-F238E27FC236}">
                    <a16:creationId xmlns:a16="http://schemas.microsoft.com/office/drawing/2014/main" id="{57037F3C-2CF1-4063-9974-941DD0EBE8C4}"/>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25" name="Graphic 17" descr="Single gear">
                <a:extLst>
                  <a:ext uri="{FF2B5EF4-FFF2-40B4-BE49-F238E27FC236}">
                    <a16:creationId xmlns:a16="http://schemas.microsoft.com/office/drawing/2014/main" id="{F9E0B861-4A96-4158-A196-987B33E8655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6" name="Freeform: Shape 18">
                <a:extLst>
                  <a:ext uri="{FF2B5EF4-FFF2-40B4-BE49-F238E27FC236}">
                    <a16:creationId xmlns:a16="http://schemas.microsoft.com/office/drawing/2014/main" id="{FF7B0788-9E11-42AD-B0B7-78EA853D6FE7}"/>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7" name="Plus Sign 19">
                <a:extLst>
                  <a:ext uri="{FF2B5EF4-FFF2-40B4-BE49-F238E27FC236}">
                    <a16:creationId xmlns:a16="http://schemas.microsoft.com/office/drawing/2014/main" id="{58229661-E996-4768-BA57-8ED4F6130B75}"/>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
        <p:nvSpPr>
          <p:cNvPr id="2" name="TextBox 1"/>
          <p:cNvSpPr txBox="1"/>
          <p:nvPr/>
        </p:nvSpPr>
        <p:spPr>
          <a:xfrm rot="19668832">
            <a:off x="10774615" y="5713037"/>
            <a:ext cx="1173231" cy="369332"/>
          </a:xfrm>
          <a:prstGeom prst="rect">
            <a:avLst/>
          </a:prstGeom>
          <a:noFill/>
          <a:ln>
            <a:solidFill>
              <a:schemeClr val="accent5"/>
            </a:solidFill>
          </a:ln>
        </p:spPr>
        <p:txBody>
          <a:bodyPr wrap="square" rtlCol="0">
            <a:spAutoFit/>
          </a:bodyPr>
          <a:lstStyle/>
          <a:p>
            <a:pPr algn="ctr"/>
            <a:r>
              <a:rPr lang="zh-CN" altLang="en-US" dirty="0">
                <a:solidFill>
                  <a:schemeClr val="accent5"/>
                </a:solidFill>
                <a:latin typeface="黑体" panose="02010609060101010101" pitchFamily="49" charset="-122"/>
                <a:ea typeface="黑体" panose="02010609060101010101" pitchFamily="49" charset="-122"/>
              </a:rPr>
              <a:t>实例</a:t>
            </a:r>
          </a:p>
        </p:txBody>
      </p:sp>
    </p:spTree>
    <p:extLst>
      <p:ext uri="{BB962C8B-B14F-4D97-AF65-F5344CB8AC3E}">
        <p14:creationId xmlns:p14="http://schemas.microsoft.com/office/powerpoint/2010/main" val="47930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marR="0" lvl="0" indent="-1430338" algn="l" defTabSz="1244600" rtl="0" eaLnBrk="1" fontAlgn="auto" latinLnBrk="0" hangingPunct="1">
                <a:lnSpc>
                  <a:spcPct val="90000"/>
                </a:lnSpc>
                <a:spcBef>
                  <a:spcPct val="0"/>
                </a:spcBef>
                <a:spcAft>
                  <a:spcPct val="3500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SimSun" panose="02010600030101010101" pitchFamily="2" charset="-122"/>
                  <a:cs typeface="Times New Roman" panose="02020603050405020304" pitchFamily="18" charset="0"/>
                </a:rPr>
                <a:t>步骤</a:t>
              </a:r>
              <a:r>
                <a:rPr kumimoji="0" lang="en-US" altLang="zh-CN" sz="2800" b="0" i="0" u="none" strike="noStrike" kern="1200" cap="none" spc="0" normalizeH="0" baseline="0" noProof="0" dirty="0">
                  <a:ln>
                    <a:noFill/>
                  </a:ln>
                  <a:solidFill>
                    <a:prstClr val="white"/>
                  </a:solidFill>
                  <a:effectLst/>
                  <a:uLnTx/>
                  <a:uFillTx/>
                  <a:latin typeface="Times New Roman" panose="02020603050405020304" pitchFamily="18" charset="0"/>
                  <a:ea typeface="SimSun" panose="02010600030101010101" pitchFamily="2" charset="-122"/>
                  <a:cs typeface="Times New Roman" panose="02020603050405020304" pitchFamily="18" charset="0"/>
                </a:rPr>
                <a:t>1</a:t>
              </a: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SimSun"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kumimoji="0" lang="en-US" altLang="zh-CN"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endParaRPr>
            </a:p>
          </p:txBody>
        </p:sp>
      </p:gr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0">
            <a:spAutoFit/>
          </a:bodyPr>
          <a:lstStyle/>
          <a:p>
            <a:pPr rtl="0"/>
            <a:endParaRPr lang="en-GB" sz="1600" dirty="0">
              <a:latin typeface="Roboto" pitchFamily="2" charset="0"/>
              <a:ea typeface="Roboto" pitchFamily="2" charset="0"/>
            </a:endParaRPr>
          </a:p>
        </p:txBody>
      </p:sp>
      <p:sp>
        <p:nvSpPr>
          <p:cNvPr id="3" name="Rectangle 2"/>
          <p:cNvSpPr/>
          <p:nvPr/>
        </p:nvSpPr>
        <p:spPr>
          <a:xfrm>
            <a:off x="810729" y="2113454"/>
            <a:ext cx="10406192" cy="4110997"/>
          </a:xfrm>
          <a:prstGeom prst="rect">
            <a:avLst/>
          </a:prstGeom>
        </p:spPr>
        <p:txBody>
          <a:bodyPr wrap="square">
            <a:spAutoFit/>
          </a:bodyPr>
          <a:lstStyle/>
          <a:p>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重要定义</a:t>
            </a:r>
            <a:br>
              <a:rPr lang="en-US" sz="2800" dirty="0">
                <a:latin typeface="Times New Roman" panose="02020603050405020304" pitchFamily="18" charset="0"/>
                <a:ea typeface="宋体" panose="02010600030101010101" pitchFamily="2" charset="-122"/>
                <a:cs typeface="Times New Roman" panose="02020603050405020304" pitchFamily="18" charset="0"/>
              </a:rPr>
            </a:b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en-US" sz="2800" b="1" dirty="0">
                <a:latin typeface="STXihei" panose="02010600040101010101" pitchFamily="2" charset="-122"/>
                <a:ea typeface="STXihei" panose="02010600040101010101" pitchFamily="2" charset="-122"/>
                <a:cs typeface="Times New Roman" panose="02020603050405020304" pitchFamily="18" charset="0"/>
              </a:rPr>
              <a:t>最佳做法</a:t>
            </a:r>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a:t>
            </a:r>
            <a:r>
              <a:rPr lang="en-US" sz="2800" b="1" dirty="0">
                <a:latin typeface="STXihei" panose="02010600040101010101" pitchFamily="2" charset="-122"/>
                <a:ea typeface="STXihei" panose="02010600040101010101" pitchFamily="2" charset="-122"/>
                <a:cs typeface="Times New Roman" panose="02020603050405020304" pitchFamily="18" charset="0"/>
              </a:rPr>
              <a:t> </a:t>
            </a:r>
            <a:endParaRPr lang="en-US" sz="2800" dirty="0">
              <a:latin typeface="STXihei" panose="02010600040101010101" pitchFamily="2" charset="-122"/>
              <a:ea typeface="STXihei" panose="02010600040101010101" pitchFamily="2" charset="-122"/>
              <a:cs typeface="Times New Roman" panose="02020603050405020304" pitchFamily="18" charset="0"/>
            </a:endParaRPr>
          </a:p>
          <a:p>
            <a:pPr algn="just">
              <a:lnSpc>
                <a:spcPts val="36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COVID-19</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应对期间所做的某种改进了业绩表现或产生了积极影响的事情</a:t>
            </a:r>
            <a:endParaRPr lang="en-US" altLang="zh-CN" sz="28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3600"/>
              </a:lnSpc>
            </a:pP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实例：</a:t>
            </a:r>
            <a:endParaRPr lang="en-US" sz="2800" b="1" dirty="0">
              <a:latin typeface="Times New Roman" panose="02020603050405020304" pitchFamily="18" charset="0"/>
              <a:ea typeface="STXihei" panose="02010600040101010101" pitchFamily="2" charset="-122"/>
              <a:cs typeface="Times New Roman" panose="02020603050405020304" pitchFamily="18" charset="0"/>
            </a:endParaRPr>
          </a:p>
          <a:p>
            <a:pPr marL="342900" indent="-342900">
              <a:lnSpc>
                <a:spcPts val="3700"/>
              </a:lnSpc>
              <a:buFont typeface="Arial"/>
              <a:buChar char="•"/>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制定</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COVID-19</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诊断新标准操作程序</a:t>
            </a: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ts val="3700"/>
              </a:lnSpc>
              <a:buFont typeface="Arial"/>
              <a:buChar char="•"/>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COVID-19</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应对期间组织跨境会议，以推动更好地协调</a:t>
            </a:r>
            <a:endParaRPr 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1" name="Group 10">
            <a:extLst>
              <a:ext uri="{FF2B5EF4-FFF2-40B4-BE49-F238E27FC236}">
                <a16:creationId xmlns:a16="http://schemas.microsoft.com/office/drawing/2014/main" id="{DF58397B-ADEF-474A-9628-F02E5D1E0C42}"/>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29E1AE8E-2C39-4D06-84DF-72ACB50C7E08}"/>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4" name="Rectangle: Rounded Corners 12">
              <a:extLst>
                <a:ext uri="{FF2B5EF4-FFF2-40B4-BE49-F238E27FC236}">
                  <a16:creationId xmlns:a16="http://schemas.microsoft.com/office/drawing/2014/main" id="{C372F514-1456-4B11-BDDB-C29F86951C6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5" name="Group 13">
              <a:extLst>
                <a:ext uri="{FF2B5EF4-FFF2-40B4-BE49-F238E27FC236}">
                  <a16:creationId xmlns:a16="http://schemas.microsoft.com/office/drawing/2014/main" id="{35DC5CAC-F9DB-44F4-B4BE-B2F62BEAF5EF}"/>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1A72979F-F6FE-47C2-BD66-7A525ACC9A4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11D3F716-4D8F-40A7-A7F6-E444EF617C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A00A420B-67FB-4437-8712-45C28A80B258}"/>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19" name="Graphic 17" descr="Single gear">
                <a:extLst>
                  <a:ext uri="{FF2B5EF4-FFF2-40B4-BE49-F238E27FC236}">
                    <a16:creationId xmlns:a16="http://schemas.microsoft.com/office/drawing/2014/main" id="{97795931-4B57-44D8-A9B9-EF6420DCB21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E4A6CF32-DDB4-4CB1-874F-A883A31B4D24}"/>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1" name="Plus Sign 19">
                <a:extLst>
                  <a:ext uri="{FF2B5EF4-FFF2-40B4-BE49-F238E27FC236}">
                    <a16:creationId xmlns:a16="http://schemas.microsoft.com/office/drawing/2014/main" id="{4D4FEA01-1005-4989-930B-A5D7E4F05B5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40628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marR="0" lvl="0" indent="-1430338" algn="l" defTabSz="1244600" rtl="0" eaLnBrk="1" fontAlgn="auto" latinLnBrk="0" hangingPunct="1">
                <a:lnSpc>
                  <a:spcPct val="90000"/>
                </a:lnSpc>
                <a:spcBef>
                  <a:spcPct val="0"/>
                </a:spcBef>
                <a:spcAft>
                  <a:spcPct val="3500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Arial" panose="020B0604020202020204" pitchFamily="34" charset="0"/>
                </a:rPr>
                <a:t>步骤</a:t>
              </a:r>
              <a:r>
                <a:rPr kumimoji="0" lang="en-US" altLang="zh-CN"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800" b="0" i="0" u="none" strike="noStrike" kern="1200" cap="none" spc="0" normalizeH="0" baseline="0" noProof="0" dirty="0">
                  <a:ln>
                    <a:noFill/>
                  </a:ln>
                  <a:solidFill>
                    <a:prstClr val="white"/>
                  </a:solidFill>
                  <a:effectLst/>
                  <a:uLnTx/>
                  <a:uFillTx/>
                  <a:latin typeface="宋体" panose="02010600030101010101" pitchFamily="2" charset="-122"/>
                  <a:ea typeface="宋体" panose="02010600030101010101" pitchFamily="2" charset="-122"/>
                  <a:cs typeface="Arial" panose="020B0604020202020204" pitchFamily="34" charset="0"/>
                </a:rPr>
                <a:t>：</a:t>
              </a:r>
              <a:r>
                <a:rPr kumimoji="0" lang="zh-CN" altLang="en-US"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kumimoji="0" lang="en-US" altLang="zh-CN"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endParaRPr>
            </a:p>
          </p:txBody>
        </p:sp>
      </p:gr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0">
            <a:spAutoFit/>
          </a:bodyPr>
          <a:lstStyle/>
          <a:p>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0">
            <a:spAutoFit/>
          </a:bodyPr>
          <a:lstStyle/>
          <a:p>
            <a:pPr rtl="0"/>
            <a:endParaRPr lang="en-GB" sz="1600" dirty="0">
              <a:latin typeface="Roboto" pitchFamily="2" charset="0"/>
              <a:ea typeface="Roboto" pitchFamily="2" charset="0"/>
            </a:endParaRPr>
          </a:p>
        </p:txBody>
      </p:sp>
      <p:sp>
        <p:nvSpPr>
          <p:cNvPr id="3" name="Rectangle 2"/>
          <p:cNvSpPr/>
          <p:nvPr/>
        </p:nvSpPr>
        <p:spPr>
          <a:xfrm>
            <a:off x="810729" y="2113454"/>
            <a:ext cx="10406192" cy="5006499"/>
          </a:xfrm>
          <a:prstGeom prst="rect">
            <a:avLst/>
          </a:prstGeom>
        </p:spPr>
        <p:txBody>
          <a:bodyPr wrap="square">
            <a:spAutoFit/>
          </a:bodyPr>
          <a:lstStyle/>
          <a:p>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重要定义</a:t>
            </a:r>
            <a:br>
              <a:rPr lang="en-US" sz="2800" dirty="0">
                <a:latin typeface="Times New Roman" panose="02020603050405020304" pitchFamily="18" charset="0"/>
                <a:ea typeface="宋体" panose="02010600030101010101" pitchFamily="2" charset="-122"/>
                <a:cs typeface="Times New Roman" panose="02020603050405020304" pitchFamily="18" charset="0"/>
              </a:rPr>
            </a:b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挑战：</a:t>
            </a:r>
            <a:r>
              <a:rPr lang="en-US" sz="2800" b="1" dirty="0">
                <a:latin typeface="Times New Roman" panose="02020603050405020304" pitchFamily="18" charset="0"/>
                <a:ea typeface="宋体" panose="02010600030101010101" pitchFamily="2" charset="-122"/>
                <a:cs typeface="Times New Roman" panose="02020603050405020304" pitchFamily="18" charset="0"/>
              </a:rPr>
              <a:t> </a:t>
            </a: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3700"/>
              </a:lnSpc>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在</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COVID-19</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应对期间中出现的困难工作、职责或情况，因为你必须付出很大努力、决心和技能才能成功。</a:t>
            </a:r>
            <a:endParaRPr lang="en-US" altLang="zh-CN" sz="2800" dirty="0">
              <a:latin typeface="Times New Roman" panose="02020603050405020304" pitchFamily="18" charset="0"/>
              <a:ea typeface="宋体" panose="02010600030101010101" pitchFamily="2" charset="-122"/>
              <a:cs typeface="Times New Roman" panose="02020603050405020304" pitchFamily="18" charset="0"/>
            </a:endParaRPr>
          </a:p>
          <a:p>
            <a:pPr algn="just"/>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实例：</a:t>
            </a:r>
            <a:endParaRPr lang="en-US" sz="2800" b="1" dirty="0">
              <a:latin typeface="Times New Roman" panose="02020603050405020304" pitchFamily="18" charset="0"/>
              <a:ea typeface="STXihei" panose="02010600040101010101" pitchFamily="2" charset="-122"/>
              <a:cs typeface="Times New Roman" panose="02020603050405020304" pitchFamily="18" charset="0"/>
            </a:endParaRPr>
          </a:p>
          <a:p>
            <a:pPr marL="342900" lvl="0" indent="-342900">
              <a:lnSpc>
                <a:spcPts val="3700"/>
              </a:lnSpc>
              <a:buFont typeface="Arial"/>
              <a:buChar char="•"/>
            </a:pPr>
            <a:r>
              <a:rPr lang="zh-CN" altLang="en-US" sz="28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卫生部和合作伙伴之间缺少协调沟通。</a:t>
            </a:r>
            <a:endParaRPr 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marL="342900" lvl="0" indent="-342900">
              <a:lnSpc>
                <a:spcPts val="3700"/>
              </a:lnSpc>
              <a:buFont typeface="Arial"/>
              <a:buChar char="•"/>
            </a:pPr>
            <a:r>
              <a:rPr lang="zh-CN" altLang="en-US" sz="28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地方一级的</a:t>
            </a:r>
            <a:r>
              <a:rPr lang="en-US" altLang="zh-CN" sz="28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COVID-19</a:t>
            </a:r>
            <a:r>
              <a:rPr lang="zh-CN" altLang="en-US" sz="28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检测能力有限。</a:t>
            </a:r>
            <a:endParaRPr lang="en-US" sz="2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sz="2800" b="1" dirty="0">
              <a:latin typeface="Times New Roman" panose="02020603050405020304" pitchFamily="18" charset="0"/>
              <a:ea typeface="宋体" panose="02010600030101010101" pitchFamily="2" charset="-122"/>
              <a:cs typeface="Times New Roman" panose="02020603050405020304" pitchFamily="18" charset="0"/>
            </a:endParaRPr>
          </a:p>
          <a:p>
            <a:endParaRPr lang="en-US" sz="2800" b="1" dirty="0">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1" name="Group 10">
            <a:extLst>
              <a:ext uri="{FF2B5EF4-FFF2-40B4-BE49-F238E27FC236}">
                <a16:creationId xmlns:a16="http://schemas.microsoft.com/office/drawing/2014/main" id="{DF58397B-ADEF-474A-9628-F02E5D1E0C42}"/>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29E1AE8E-2C39-4D06-84DF-72ACB50C7E08}"/>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4" name="Rectangle: Rounded Corners 12">
              <a:extLst>
                <a:ext uri="{FF2B5EF4-FFF2-40B4-BE49-F238E27FC236}">
                  <a16:creationId xmlns:a16="http://schemas.microsoft.com/office/drawing/2014/main" id="{C372F514-1456-4B11-BDDB-C29F86951C6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5" name="Group 13">
              <a:extLst>
                <a:ext uri="{FF2B5EF4-FFF2-40B4-BE49-F238E27FC236}">
                  <a16:creationId xmlns:a16="http://schemas.microsoft.com/office/drawing/2014/main" id="{35DC5CAC-F9DB-44F4-B4BE-B2F62BEAF5EF}"/>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1A72979F-F6FE-47C2-BD66-7A525ACC9A4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11D3F716-4D8F-40A7-A7F6-E444EF617C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A00A420B-67FB-4437-8712-45C28A80B258}"/>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19" name="Graphic 17" descr="Single gear">
                <a:extLst>
                  <a:ext uri="{FF2B5EF4-FFF2-40B4-BE49-F238E27FC236}">
                    <a16:creationId xmlns:a16="http://schemas.microsoft.com/office/drawing/2014/main" id="{97795931-4B57-44D8-A9B9-EF6420DCB21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E4A6CF32-DDB4-4CB1-874F-A883A31B4D24}"/>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1" name="Plus Sign 19">
                <a:extLst>
                  <a:ext uri="{FF2B5EF4-FFF2-40B4-BE49-F238E27FC236}">
                    <a16:creationId xmlns:a16="http://schemas.microsoft.com/office/drawing/2014/main" id="{4D4FEA01-1005-4989-930B-A5D7E4F05B5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1102825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marR="0" lvl="0" indent="-1430338" algn="l" defTabSz="1244600" rtl="0" eaLnBrk="1" fontAlgn="auto" latinLnBrk="0" hangingPunct="1">
                <a:lnSpc>
                  <a:spcPct val="90000"/>
                </a:lnSpc>
                <a:spcBef>
                  <a:spcPct val="0"/>
                </a:spcBef>
                <a:spcAft>
                  <a:spcPct val="3500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步骤</a:t>
              </a:r>
              <a:r>
                <a:rPr kumimoji="0" lang="en-US" altLang="zh-CN"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2800" b="0" i="0" u="none" strike="noStrike" kern="1200" cap="none" spc="0" normalizeH="0" baseline="0" noProof="0" dirty="0">
                  <a:ln>
                    <a:noFill/>
                  </a:ln>
                  <a:solidFill>
                    <a:prstClr val="white"/>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kumimoji="0" lang="en-US" altLang="zh-CN" sz="2800" b="1" i="0" u="none" strike="noStrike" kern="1200" cap="none" spc="0" normalizeH="0" baseline="0" noProof="0" dirty="0">
                <a:ln>
                  <a:noFill/>
                </a:ln>
                <a:solidFill>
                  <a:prstClr val="white"/>
                </a:solidFill>
                <a:effectLst/>
                <a:uLnTx/>
                <a:uFillTx/>
                <a:latin typeface="Times New Roman" panose="02020603050405020304" pitchFamily="18" charset="0"/>
                <a:ea typeface="STXihei" panose="02010600040101010101" pitchFamily="2" charset="-122"/>
                <a:cs typeface="Times New Roman" panose="02020603050405020304" pitchFamily="18" charset="0"/>
              </a:endParaRPr>
            </a:p>
          </p:txBody>
        </p:sp>
      </p:grpSp>
      <p:sp>
        <p:nvSpPr>
          <p:cNvPr id="3" name="Rectangle 2">
            <a:extLst>
              <a:ext uri="{FF2B5EF4-FFF2-40B4-BE49-F238E27FC236}">
                <a16:creationId xmlns:a16="http://schemas.microsoft.com/office/drawing/2014/main" id="{8A695808-6642-425D-AFAF-59E12A880AF3}"/>
              </a:ext>
            </a:extLst>
          </p:cNvPr>
          <p:cNvSpPr/>
          <p:nvPr/>
        </p:nvSpPr>
        <p:spPr>
          <a:xfrm>
            <a:off x="5428233" y="2076017"/>
            <a:ext cx="5428953" cy="4201150"/>
          </a:xfrm>
          <a:prstGeom prst="rect">
            <a:avLst/>
          </a:prstGeom>
        </p:spPr>
        <p:txBody>
          <a:bodyPr wrap="square">
            <a:spAutoFit/>
          </a:bodyPr>
          <a:lstStyle/>
          <a:p>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谨记，目标是：</a:t>
            </a:r>
            <a:endParaRPr lang="en-GB" sz="2400" dirty="0">
              <a:latin typeface="Times New Roman" panose="02020603050405020304" pitchFamily="18" charset="0"/>
              <a:ea typeface="宋体" panose="02010600030101010101" pitchFamily="2" charset="-122"/>
              <a:cs typeface="Times New Roman" panose="02020603050405020304" pitchFamily="18" charset="0"/>
            </a:endParaRPr>
          </a:p>
          <a:p>
            <a:endParaRPr lang="en-GB" sz="2400" dirty="0">
              <a:latin typeface="Times New Roman" panose="02020603050405020304" pitchFamily="18" charset="0"/>
              <a:ea typeface="宋体" panose="02010600030101010101" pitchFamily="2" charset="-122"/>
              <a:cs typeface="Times New Roman" panose="02020603050405020304" pitchFamily="18" charset="0"/>
            </a:endParaRPr>
          </a:p>
          <a:p>
            <a:pPr algn="ct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确定最佳做法和关键挑战，</a:t>
            </a:r>
            <a:endParaRPr lang="en-GB" sz="2400" dirty="0">
              <a:latin typeface="Times New Roman" panose="02020603050405020304" pitchFamily="18" charset="0"/>
              <a:ea typeface="宋体" panose="02010600030101010101" pitchFamily="2" charset="-122"/>
              <a:cs typeface="Times New Roman" panose="02020603050405020304" pitchFamily="18" charset="0"/>
            </a:endParaRPr>
          </a:p>
          <a:p>
            <a:pPr marL="285750" indent="-285750" algn="ctr">
              <a:buFontTx/>
              <a:buChar char="-"/>
            </a:pPr>
            <a:endParaRPr lang="en-GB" sz="1600" dirty="0">
              <a:latin typeface="Times New Roman" panose="02020603050405020304" pitchFamily="18" charset="0"/>
              <a:ea typeface="宋体" panose="02010600030101010101" pitchFamily="2" charset="-122"/>
              <a:cs typeface="Times New Roman" panose="02020603050405020304" pitchFamily="18" charset="0"/>
            </a:endParaRPr>
          </a:p>
          <a:p>
            <a:pPr algn="ctr"/>
            <a:r>
              <a:rPr lang="en-GB" sz="24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与此同时</a:t>
            </a:r>
            <a:endParaRPr lang="en-GB" sz="2400" dirty="0">
              <a:latin typeface="Times New Roman" panose="02020603050405020304" pitchFamily="18" charset="0"/>
              <a:ea typeface="宋体" panose="02010600030101010101" pitchFamily="2" charset="-122"/>
              <a:cs typeface="Times New Roman" panose="02020603050405020304" pitchFamily="18" charset="0"/>
            </a:endParaRPr>
          </a:p>
          <a:p>
            <a:pPr algn="ctr"/>
            <a:endParaRPr lang="en-GB" sz="1600" dirty="0">
              <a:latin typeface="Times New Roman" panose="02020603050405020304" pitchFamily="18" charset="0"/>
              <a:ea typeface="宋体" panose="02010600030101010101" pitchFamily="2" charset="-122"/>
              <a:cs typeface="Times New Roman" panose="02020603050405020304" pitchFamily="18" charset="0"/>
            </a:endParaRPr>
          </a:p>
          <a:p>
            <a:pPr algn="ctr">
              <a:lnSpc>
                <a:spcPts val="3000"/>
              </a:lnSpc>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确定迄今在应对过程中发展的</a:t>
            </a:r>
            <a:br>
              <a:rPr lang="en-US" altLang="zh-CN" sz="2400" dirty="0">
                <a:latin typeface="Times New Roman" panose="02020603050405020304" pitchFamily="18" charset="0"/>
                <a:ea typeface="宋体" panose="02010600030101010101" pitchFamily="2" charset="-122"/>
                <a:cs typeface="Times New Roman" panose="02020603050405020304" pitchFamily="18" charset="0"/>
              </a:rPr>
            </a:br>
            <a:r>
              <a:rPr lang="zh-CN" altLang="en-US" sz="2400" b="1" dirty="0">
                <a:latin typeface="STXihei" panose="02010600040101010101" pitchFamily="2" charset="-122"/>
                <a:ea typeface="STXihei" panose="02010600040101010101" pitchFamily="2" charset="-122"/>
                <a:cs typeface="Times New Roman" panose="02020603050405020304" pitchFamily="18" charset="0"/>
              </a:rPr>
              <a:t>新能力</a:t>
            </a:r>
            <a:br>
              <a:rPr lang="en-US" altLang="zh-CN" sz="2400" dirty="0">
                <a:latin typeface="Times New Roman" panose="02020603050405020304" pitchFamily="18" charset="0"/>
                <a:ea typeface="宋体" panose="02010600030101010101" pitchFamily="2" charset="-122"/>
                <a:cs typeface="Times New Roman" panose="02020603050405020304" pitchFamily="18" charset="0"/>
              </a:rPr>
            </a:b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使之制度化</a:t>
            </a:r>
            <a:endParaRPr lang="en-GB" sz="2400" dirty="0">
              <a:latin typeface="Times New Roman" panose="02020603050405020304" pitchFamily="18" charset="0"/>
              <a:ea typeface="宋体" panose="02010600030101010101" pitchFamily="2" charset="-122"/>
              <a:cs typeface="Times New Roman" panose="02020603050405020304" pitchFamily="18" charset="0"/>
            </a:endParaRPr>
          </a:p>
          <a:p>
            <a:pPr algn="ctr"/>
            <a:endParaRPr lang="en-GB" sz="2400" dirty="0">
              <a:latin typeface="Roboto"/>
            </a:endParaRPr>
          </a:p>
          <a:p>
            <a:pPr algn="ctr"/>
            <a:r>
              <a:rPr lang="zh-CN" altLang="en-US" sz="2000" dirty="0">
                <a:latin typeface="楷体" panose="02010609060101010101" pitchFamily="49" charset="-122"/>
                <a:ea typeface="楷体" panose="02010609060101010101" pitchFamily="49" charset="-122"/>
              </a:rPr>
              <a:t>例如，新标准操作</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程序、新采购设备、新习得技能</a:t>
            </a:r>
            <a:r>
              <a:rPr lang="en-US" altLang="zh-CN" sz="2000"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等等</a:t>
            </a:r>
            <a:r>
              <a:rPr lang="zh-CN" altLang="en-US" sz="2000" dirty="0">
                <a:latin typeface="楷体" panose="02010609060101010101" pitchFamily="49" charset="-122"/>
                <a:ea typeface="楷体" panose="02010609060101010101" pitchFamily="49" charset="-122"/>
              </a:rPr>
              <a:t>。</a:t>
            </a:r>
            <a:endParaRPr lang="en-US" sz="2000" dirty="0">
              <a:latin typeface="楷体" panose="02010609060101010101" pitchFamily="49" charset="-122"/>
              <a:ea typeface="楷体" panose="02010609060101010101" pitchFamily="49" charset="-122"/>
            </a:endParaRPr>
          </a:p>
        </p:txBody>
      </p:sp>
      <p:grpSp>
        <p:nvGrpSpPr>
          <p:cNvPr id="11" name="Group 10">
            <a:extLst>
              <a:ext uri="{FF2B5EF4-FFF2-40B4-BE49-F238E27FC236}">
                <a16:creationId xmlns:a16="http://schemas.microsoft.com/office/drawing/2014/main" id="{EE39CCA1-BD80-4A13-8BE2-00FEEFF5F284}"/>
              </a:ext>
            </a:extLst>
          </p:cNvPr>
          <p:cNvGrpSpPr/>
          <p:nvPr/>
        </p:nvGrpSpPr>
        <p:grpSpPr>
          <a:xfrm>
            <a:off x="1437911" y="2064091"/>
            <a:ext cx="3839084" cy="4335994"/>
            <a:chOff x="1437911" y="2064091"/>
            <a:chExt cx="3839084" cy="4335994"/>
          </a:xfrm>
        </p:grpSpPr>
        <p:pic>
          <p:nvPicPr>
            <p:cNvPr id="4" name="Picture 3">
              <a:extLst>
                <a:ext uri="{FF2B5EF4-FFF2-40B4-BE49-F238E27FC236}">
                  <a16:creationId xmlns:a16="http://schemas.microsoft.com/office/drawing/2014/main" id="{8D241E40-1600-4CE2-BB68-4E0BD3678ECD}"/>
                </a:ext>
              </a:extLst>
            </p:cNvPr>
            <p:cNvPicPr>
              <a:picLocks noChangeAspect="1"/>
            </p:cNvPicPr>
            <p:nvPr/>
          </p:nvPicPr>
          <p:blipFill rotWithShape="1">
            <a:blip r:embed="rId3"/>
            <a:srcRect l="16613" r="16983"/>
            <a:stretch/>
          </p:blipFill>
          <p:spPr>
            <a:xfrm>
              <a:off x="1437911" y="2064091"/>
              <a:ext cx="3839084" cy="4335994"/>
            </a:xfrm>
            <a:prstGeom prst="rect">
              <a:avLst/>
            </a:prstGeom>
          </p:spPr>
        </p:pic>
        <p:sp>
          <p:nvSpPr>
            <p:cNvPr id="5" name="TextBox 4">
              <a:extLst>
                <a:ext uri="{FF2B5EF4-FFF2-40B4-BE49-F238E27FC236}">
                  <a16:creationId xmlns:a16="http://schemas.microsoft.com/office/drawing/2014/main" id="{EE6B4897-47AE-4B71-88BA-164CB43C6A02}"/>
                </a:ext>
              </a:extLst>
            </p:cNvPr>
            <p:cNvSpPr txBox="1"/>
            <p:nvPr/>
          </p:nvSpPr>
          <p:spPr>
            <a:xfrm rot="20770255">
              <a:off x="3075429" y="2990091"/>
              <a:ext cx="1019103" cy="523220"/>
            </a:xfrm>
            <a:prstGeom prst="rect">
              <a:avLst/>
            </a:prstGeom>
            <a:noFill/>
          </p:spPr>
          <p:txBody>
            <a:bodyPr wrap="square" rtlCol="0">
              <a:spAutoFit/>
            </a:bodyPr>
            <a:lstStyle/>
            <a:p>
              <a:r>
                <a:rPr lang="zh-CN" altLang="en-US" sz="2800" b="1" dirty="0">
                  <a:solidFill>
                    <a:schemeClr val="bg1"/>
                  </a:solidFill>
                  <a:latin typeface="Arial Narrow" panose="020B0606020202030204" pitchFamily="34" charset="0"/>
                </a:rPr>
                <a:t>新的</a:t>
              </a:r>
              <a:endParaRPr lang="en-US" sz="2800" b="1" dirty="0">
                <a:solidFill>
                  <a:schemeClr val="bg1"/>
                </a:solidFill>
                <a:latin typeface="Arial Narrow" panose="020B0606020202030204" pitchFamily="34" charset="0"/>
              </a:endParaRPr>
            </a:p>
          </p:txBody>
        </p:sp>
      </p:grpSp>
      <p:grpSp>
        <p:nvGrpSpPr>
          <p:cNvPr id="13" name="Group 10">
            <a:extLst>
              <a:ext uri="{FF2B5EF4-FFF2-40B4-BE49-F238E27FC236}">
                <a16:creationId xmlns:a16="http://schemas.microsoft.com/office/drawing/2014/main" id="{137595A1-7AF4-46E4-AA58-8B2B068C2CBC}"/>
              </a:ext>
            </a:extLst>
          </p:cNvPr>
          <p:cNvGrpSpPr/>
          <p:nvPr/>
        </p:nvGrpSpPr>
        <p:grpSpPr>
          <a:xfrm>
            <a:off x="48774" y="749745"/>
            <a:ext cx="1249581" cy="1250897"/>
            <a:chOff x="256131" y="4176675"/>
            <a:chExt cx="1488832" cy="1490400"/>
          </a:xfrm>
        </p:grpSpPr>
        <p:sp>
          <p:nvSpPr>
            <p:cNvPr id="14" name="Rectangle: Rounded Corners 11">
              <a:extLst>
                <a:ext uri="{FF2B5EF4-FFF2-40B4-BE49-F238E27FC236}">
                  <a16:creationId xmlns:a16="http://schemas.microsoft.com/office/drawing/2014/main" id="{6FD1D790-F0C4-438C-B776-13688853DD33}"/>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 name="Rectangle: Rounded Corners 12">
              <a:extLst>
                <a:ext uri="{FF2B5EF4-FFF2-40B4-BE49-F238E27FC236}">
                  <a16:creationId xmlns:a16="http://schemas.microsoft.com/office/drawing/2014/main" id="{E3B48F9B-1733-4F89-A376-C2C4D88FA57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16" name="Group 13">
              <a:extLst>
                <a:ext uri="{FF2B5EF4-FFF2-40B4-BE49-F238E27FC236}">
                  <a16:creationId xmlns:a16="http://schemas.microsoft.com/office/drawing/2014/main" id="{C351B9D2-738E-47F7-BA2F-229AAB68523F}"/>
                </a:ext>
              </a:extLst>
            </p:cNvPr>
            <p:cNvGrpSpPr/>
            <p:nvPr/>
          </p:nvGrpSpPr>
          <p:grpSpPr>
            <a:xfrm>
              <a:off x="430988" y="4259045"/>
              <a:ext cx="1182803" cy="1035135"/>
              <a:chOff x="49330" y="-591802"/>
              <a:chExt cx="9051593" cy="7921544"/>
            </a:xfrm>
            <a:solidFill>
              <a:schemeClr val="accent2"/>
            </a:solidFill>
          </p:grpSpPr>
          <p:pic>
            <p:nvPicPr>
              <p:cNvPr id="17" name="Graphic 14" descr="Single gear">
                <a:extLst>
                  <a:ext uri="{FF2B5EF4-FFF2-40B4-BE49-F238E27FC236}">
                    <a16:creationId xmlns:a16="http://schemas.microsoft.com/office/drawing/2014/main" id="{D56AD1C8-9217-44C3-9C49-0C12168182F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8" name="Graphic 15" descr="Single gear">
                <a:extLst>
                  <a:ext uri="{FF2B5EF4-FFF2-40B4-BE49-F238E27FC236}">
                    <a16:creationId xmlns:a16="http://schemas.microsoft.com/office/drawing/2014/main" id="{EE6205B5-6EFA-4CCD-9579-A758D683567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9" name="Minus Sign 16">
                <a:extLst>
                  <a:ext uri="{FF2B5EF4-FFF2-40B4-BE49-F238E27FC236}">
                    <a16:creationId xmlns:a16="http://schemas.microsoft.com/office/drawing/2014/main" id="{54FAF43E-7E72-402A-B85A-1D2E8B4CD6CF}"/>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20" name="Graphic 17" descr="Single gear">
                <a:extLst>
                  <a:ext uri="{FF2B5EF4-FFF2-40B4-BE49-F238E27FC236}">
                    <a16:creationId xmlns:a16="http://schemas.microsoft.com/office/drawing/2014/main" id="{E16C8E63-50C4-4F9C-AD18-B1D902F0284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1" name="Freeform: Shape 18">
                <a:extLst>
                  <a:ext uri="{FF2B5EF4-FFF2-40B4-BE49-F238E27FC236}">
                    <a16:creationId xmlns:a16="http://schemas.microsoft.com/office/drawing/2014/main" id="{CB0EAD44-0A58-43A6-BD16-C10377881BB7}"/>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22" name="Plus Sign 19">
                <a:extLst>
                  <a:ext uri="{FF2B5EF4-FFF2-40B4-BE49-F238E27FC236}">
                    <a16:creationId xmlns:a16="http://schemas.microsoft.com/office/drawing/2014/main" id="{F0B5B80A-D640-44DC-948A-7E7BF3AEFE30}"/>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23446335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zh-CN" altLang="en-US" sz="2400" dirty="0">
                <a:solidFill>
                  <a:prstClr val="white"/>
                </a:solidFill>
                <a:latin typeface="Times New Roman" panose="02020603050405020304" pitchFamily="18" charset="0"/>
                <a:ea typeface="宋体" panose="02010600030101010101" pitchFamily="2" charset="-122"/>
                <a:cs typeface="Times New Roman" panose="02020603050405020304" pitchFamily="18" charset="0"/>
              </a:rPr>
              <a:t>导言：</a:t>
            </a:r>
            <a:r>
              <a:rPr lang="zh-CN" altLang="en-US" sz="2400" b="1" dirty="0">
                <a:solidFill>
                  <a:prstClr val="white"/>
                </a:solidFill>
                <a:latin typeface="STXihei" panose="02010600040101010101" pitchFamily="2" charset="-122"/>
                <a:ea typeface="STXihei" panose="02010600040101010101" pitchFamily="2" charset="-122"/>
                <a:cs typeface="Times New Roman" panose="02020603050405020304" pitchFamily="18" charset="0"/>
              </a:rPr>
              <a:t>应对计划和实际应对时间表</a:t>
            </a:r>
            <a:r>
              <a:rPr lang="en-US" altLang="zh-CN" sz="2400" b="1" dirty="0">
                <a:solidFill>
                  <a:prstClr val="white"/>
                </a:solidFill>
                <a:latin typeface="STXihei" panose="02010600040101010101" pitchFamily="2" charset="-122"/>
                <a:ea typeface="STXihei" panose="02010600040101010101" pitchFamily="2" charset="-122"/>
                <a:cs typeface="Times New Roman" panose="02020603050405020304" pitchFamily="18" charset="0"/>
              </a:rPr>
              <a:t> </a:t>
            </a:r>
            <a:endParaRPr lang="en-US" altLang="zh-CN" sz="2400" dirty="0">
              <a:solidFill>
                <a:prstClr val="white"/>
              </a:solidFill>
              <a:latin typeface="STXihei" panose="02010600040101010101" pitchFamily="2" charset="-122"/>
              <a:ea typeface="STXihei" panose="02010600040101010101" pitchFamily="2" charset="-122"/>
              <a:cs typeface="Times New Roman" panose="02020603050405020304" pitchFamily="18"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行动内审查概述</a:t>
            </a:r>
            <a:endParaRPr lang="en-GB" dirty="0">
              <a:latin typeface="黑体" panose="02010609060101010101" pitchFamily="49" charset="-122"/>
              <a:ea typeface="黑体" panose="02010609060101010101" pitchFamily="49" charset="-122"/>
            </a:endParaRP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defRPr/>
            </a:pP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1</a:t>
            </a:r>
            <a:r>
              <a:rPr lang="zh-CN" altLang="en-US" sz="2800" dirty="0">
                <a:solidFill>
                  <a:prstClr val="white"/>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lang="en-US" altLang="zh-CN"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defTabSz="1244600">
              <a:lnSpc>
                <a:spcPct val="90000"/>
              </a:lnSpc>
              <a:spcBef>
                <a:spcPct val="0"/>
              </a:spcBef>
              <a:spcAft>
                <a:spcPct val="35000"/>
              </a:spcAft>
            </a:pP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2</a:t>
            </a: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我们可以做些什么来改进</a:t>
            </a:r>
            <a:r>
              <a:rPr lang="en-US" altLang="zh-CN"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的应对？</a:t>
            </a:r>
            <a:r>
              <a:rPr 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3</a:t>
            </a:r>
            <a:r>
              <a:rPr lang="zh-CN" altLang="en-US" sz="2800" dirty="0">
                <a:solidFill>
                  <a:prstClr val="white"/>
                </a:solidFill>
                <a:latin typeface="Times New Roman" panose="02020603050405020304" pitchFamily="18" charset="0"/>
                <a:ea typeface="SimSun"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前进方向</a:t>
            </a:r>
            <a:endParaRPr 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2</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3</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97640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8"/>
                                        </p:tgtEl>
                                        <p:attrNameLst>
                                          <p:attrName>style.opacity</p:attrName>
                                        </p:attrNameLst>
                                      </p:cBhvr>
                                      <p:to>
                                        <p:strVal val="0.5"/>
                                      </p:to>
                                    </p:set>
                                    <p:animEffect filter="image" prLst="opacity: 0.5">
                                      <p:cBhvr rctx="IE">
                                        <p:cTn id="22" dur="indefinite"/>
                                        <p:tgtEl>
                                          <p:spTgt spid="18"/>
                                        </p:tgtEl>
                                      </p:cBhvr>
                                    </p:animEffect>
                                  </p:childTnLst>
                                </p:cTn>
                              </p:par>
                              <p:par>
                                <p:cTn id="23" presetID="9" presetClass="emph" presetSubtype="0" nodeType="withEffect">
                                  <p:stCondLst>
                                    <p:cond delay="1000"/>
                                  </p:stCondLst>
                                  <p:childTnLst>
                                    <p:set>
                                      <p:cBhvr>
                                        <p:cTn id="24" dur="indefinite"/>
                                        <p:tgtEl>
                                          <p:spTgt spid="62"/>
                                        </p:tgtEl>
                                        <p:attrNameLst>
                                          <p:attrName>style.opacity</p:attrName>
                                        </p:attrNameLst>
                                      </p:cBhvr>
                                      <p:to>
                                        <p:strVal val="0.5"/>
                                      </p:to>
                                    </p:set>
                                    <p:animEffect filter="image" prLst="opacity: 0.5">
                                      <p:cBhvr rctx="IE">
                                        <p:cTn id="25" dur="indefinite"/>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9" y="1058812"/>
            <a:ext cx="11633973" cy="5616223"/>
            <a:chOff x="322089" y="1058812"/>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81747" y="1058812"/>
              <a:ext cx="10674312"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zh-CN" altLang="en-US" sz="2800" kern="1200" dirty="0">
                  <a:latin typeface="Times New Roman" panose="02020603050405020304" pitchFamily="18" charset="0"/>
                  <a:ea typeface="SimSun" panose="02010600030101010101" pitchFamily="2" charset="-122"/>
                  <a:cs typeface="Times New Roman" panose="02020603050405020304" pitchFamily="18" charset="0"/>
                </a:rPr>
                <a:t>步骤</a:t>
              </a:r>
              <a:r>
                <a:rPr lang="en-US" altLang="zh-CN" sz="2800" kern="1200" dirty="0">
                  <a:latin typeface="Times New Roman" panose="02020603050405020304" pitchFamily="18" charset="0"/>
                  <a:ea typeface="SimSun" panose="02010600030101010101" pitchFamily="2" charset="-122"/>
                  <a:cs typeface="Times New Roman" panose="02020603050405020304" pitchFamily="18" charset="0"/>
                </a:rPr>
                <a:t>2</a:t>
              </a:r>
              <a:r>
                <a:rPr lang="zh-CN" altLang="en-US" sz="2800" kern="12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kern="1200" dirty="0">
                  <a:latin typeface="Times New Roman" panose="02020603050405020304" pitchFamily="18" charset="0"/>
                  <a:ea typeface="STXihei" panose="02010600040101010101" pitchFamily="2" charset="-122"/>
                  <a:cs typeface="Times New Roman" panose="02020603050405020304" pitchFamily="18" charset="0"/>
                </a:rPr>
                <a:t>我们可以采取哪些行动来改进</a:t>
              </a:r>
              <a:r>
                <a:rPr lang="en-US" altLang="zh-CN" sz="2800" b="1" kern="1200" dirty="0">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sz="2800" b="1" kern="1200" dirty="0">
                  <a:latin typeface="Times New Roman" panose="02020603050405020304" pitchFamily="18" charset="0"/>
                  <a:ea typeface="STXihei" panose="02010600040101010101" pitchFamily="2" charset="-122"/>
                  <a:cs typeface="Times New Roman" panose="02020603050405020304" pitchFamily="18" charset="0"/>
                </a:rPr>
                <a:t>的应对？</a:t>
              </a:r>
              <a:r>
                <a:rPr lang="en-US" sz="2800" b="1" kern="1200" dirty="0">
                  <a:latin typeface="Times New Roman" panose="02020603050405020304" pitchFamily="18" charset="0"/>
                  <a:ea typeface="STXihei" panose="02010600040101010101" pitchFamily="2" charset="-122"/>
                  <a:cs typeface="Times New Roman" panose="02020603050405020304" pitchFamily="18" charset="0"/>
                </a:rPr>
                <a:t> </a:t>
              </a:r>
            </a:p>
          </p:txBody>
        </p:sp>
      </p:grpSp>
      <p:pic>
        <p:nvPicPr>
          <p:cNvPr id="19" name="Picture 18">
            <a:extLst>
              <a:ext uri="{FF2B5EF4-FFF2-40B4-BE49-F238E27FC236}">
                <a16:creationId xmlns:a16="http://schemas.microsoft.com/office/drawing/2014/main" id="{FCAEB040-C337-4F63-853F-F1537EF38D75}"/>
              </a:ext>
            </a:extLst>
          </p:cNvPr>
          <p:cNvPicPr>
            <a:picLocks noChangeAspect="1"/>
          </p:cNvPicPr>
          <p:nvPr/>
        </p:nvPicPr>
        <p:blipFill>
          <a:blip r:embed="rId3"/>
          <a:stretch>
            <a:fillRect/>
          </a:stretch>
        </p:blipFill>
        <p:spPr>
          <a:xfrm>
            <a:off x="814869" y="2625315"/>
            <a:ext cx="2789612" cy="2457602"/>
          </a:xfrm>
          <a:prstGeom prst="rect">
            <a:avLst/>
          </a:prstGeom>
        </p:spPr>
      </p:pic>
      <p:pic>
        <p:nvPicPr>
          <p:cNvPr id="1026" name="Picture 2">
            <a:extLst>
              <a:ext uri="{FF2B5EF4-FFF2-40B4-BE49-F238E27FC236}">
                <a16:creationId xmlns:a16="http://schemas.microsoft.com/office/drawing/2014/main" id="{37BCD496-4556-4C06-9B03-6D818C09F87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544660" y="3003713"/>
            <a:ext cx="2143125" cy="13954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0972926-2676-4BE7-8B78-B891EA77E80A}"/>
              </a:ext>
            </a:extLst>
          </p:cNvPr>
          <p:cNvSpPr txBox="1"/>
          <p:nvPr/>
        </p:nvSpPr>
        <p:spPr>
          <a:xfrm>
            <a:off x="5528316" y="2625315"/>
            <a:ext cx="5016381" cy="830997"/>
          </a:xfrm>
          <a:prstGeom prst="rect">
            <a:avLst/>
          </a:prstGeom>
          <a:noFill/>
        </p:spPr>
        <p:txBody>
          <a:bodyPr wrap="square" rtlCol="0">
            <a:spAutoFit/>
          </a:bodyPr>
          <a:lstStyle/>
          <a:p>
            <a:pPr marL="342900" indent="-342900">
              <a:buFont typeface="Arial" panose="020B0604020202020204" pitchFamily="34" charset="0"/>
              <a:buChar char="•"/>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使最佳做法制度化</a:t>
            </a:r>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buFont typeface="Arial" panose="020B0604020202020204" pitchFamily="34" charset="0"/>
              <a:buChar char="•"/>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处理挑战</a:t>
            </a:r>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Left Brace 4">
            <a:extLst>
              <a:ext uri="{FF2B5EF4-FFF2-40B4-BE49-F238E27FC236}">
                <a16:creationId xmlns:a16="http://schemas.microsoft.com/office/drawing/2014/main" id="{90E52501-2A1F-477F-B0DD-26C3484E1ADF}"/>
              </a:ext>
            </a:extLst>
          </p:cNvPr>
          <p:cNvSpPr/>
          <p:nvPr/>
        </p:nvSpPr>
        <p:spPr>
          <a:xfrm rot="16200000">
            <a:off x="7842475" y="1283967"/>
            <a:ext cx="388063" cy="504286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74A1C9A6-28B2-4181-AFED-BABF3A6B9791}"/>
              </a:ext>
            </a:extLst>
          </p:cNvPr>
          <p:cNvSpPr txBox="1"/>
          <p:nvPr/>
        </p:nvSpPr>
        <p:spPr>
          <a:xfrm>
            <a:off x="5515076" y="4482752"/>
            <a:ext cx="5042861" cy="1200329"/>
          </a:xfrm>
          <a:prstGeom prst="rect">
            <a:avLst/>
          </a:prstGeom>
          <a:noFill/>
        </p:spPr>
        <p:txBody>
          <a:bodyPr wrap="square" rtlCol="0">
            <a:spAutoFit/>
          </a:bodyPr>
          <a:lstStyle/>
          <a:p>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进行具体活动：</a:t>
            </a:r>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buFontTx/>
              <a:buChar char="-"/>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强化促进性因素</a:t>
            </a:r>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buFontTx/>
              <a:buChar char="-"/>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处理限制性因素</a:t>
            </a:r>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3" name="Group 20">
            <a:extLst>
              <a:ext uri="{FF2B5EF4-FFF2-40B4-BE49-F238E27FC236}">
                <a16:creationId xmlns:a16="http://schemas.microsoft.com/office/drawing/2014/main" id="{EC17EA92-6A56-415E-B8A7-FF0C23264C69}"/>
              </a:ext>
            </a:extLst>
          </p:cNvPr>
          <p:cNvGrpSpPr/>
          <p:nvPr/>
        </p:nvGrpSpPr>
        <p:grpSpPr>
          <a:xfrm>
            <a:off x="32163" y="822749"/>
            <a:ext cx="1249581" cy="1250897"/>
            <a:chOff x="3200499" y="2045295"/>
            <a:chExt cx="1488832" cy="1490400"/>
          </a:xfrm>
        </p:grpSpPr>
        <p:grpSp>
          <p:nvGrpSpPr>
            <p:cNvPr id="14" name="Group 21">
              <a:extLst>
                <a:ext uri="{FF2B5EF4-FFF2-40B4-BE49-F238E27FC236}">
                  <a16:creationId xmlns:a16="http://schemas.microsoft.com/office/drawing/2014/main" id="{5A2C7E11-0A05-4BC1-902A-3304272F254D}"/>
                </a:ext>
              </a:extLst>
            </p:cNvPr>
            <p:cNvGrpSpPr/>
            <p:nvPr/>
          </p:nvGrpSpPr>
          <p:grpSpPr>
            <a:xfrm>
              <a:off x="3200499" y="2045295"/>
              <a:ext cx="1488832" cy="1490400"/>
              <a:chOff x="256131" y="2486250"/>
              <a:chExt cx="1488832" cy="1490400"/>
            </a:xfrm>
            <a:solidFill>
              <a:schemeClr val="accent1"/>
            </a:solidFill>
          </p:grpSpPr>
          <p:sp>
            <p:nvSpPr>
              <p:cNvPr id="17" name="Rectangle 40">
                <a:extLst>
                  <a:ext uri="{FF2B5EF4-FFF2-40B4-BE49-F238E27FC236}">
                    <a16:creationId xmlns:a16="http://schemas.microsoft.com/office/drawing/2014/main" id="{696465BD-A50D-4D89-957F-0062064FBD59}"/>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2</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0" name="Rectangle: Rounded Corners 41">
                <a:extLst>
                  <a:ext uri="{FF2B5EF4-FFF2-40B4-BE49-F238E27FC236}">
                    <a16:creationId xmlns:a16="http://schemas.microsoft.com/office/drawing/2014/main" id="{4ED264D2-85BE-4C43-BC88-F6495C4DBD1F}"/>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15" name="Graphic 22" descr="Upward trend">
              <a:extLst>
                <a:ext uri="{FF2B5EF4-FFF2-40B4-BE49-F238E27FC236}">
                  <a16:creationId xmlns:a16="http://schemas.microsoft.com/office/drawing/2014/main" id="{3B08DE8E-AFF3-479E-BA62-4BFF559124E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325599" y="2176787"/>
              <a:ext cx="1210941" cy="989811"/>
            </a:xfrm>
            <a:prstGeom prst="rect">
              <a:avLst/>
            </a:prstGeom>
          </p:spPr>
        </p:pic>
      </p:grpSp>
      <p:sp>
        <p:nvSpPr>
          <p:cNvPr id="2" name="TextBox 1"/>
          <p:cNvSpPr txBox="1"/>
          <p:nvPr/>
        </p:nvSpPr>
        <p:spPr>
          <a:xfrm>
            <a:off x="894080" y="2686129"/>
            <a:ext cx="2628925" cy="246221"/>
          </a:xfrm>
          <a:prstGeom prst="rect">
            <a:avLst/>
          </a:prstGeom>
          <a:solidFill>
            <a:schemeClr val="bg1"/>
          </a:solidFill>
        </p:spPr>
        <p:txBody>
          <a:bodyPr wrap="none" lIns="0" rIns="0" rtlCol="0">
            <a:spAutoFit/>
          </a:bodyPr>
          <a:lstStyle/>
          <a:p>
            <a:r>
              <a:rPr lang="zh-CN" altLang="en-US" sz="1000" dirty="0">
                <a:latin typeface="宋体" panose="02010600030101010101" pitchFamily="2" charset="-122"/>
                <a:ea typeface="宋体" panose="02010600030101010101" pitchFamily="2" charset="-122"/>
              </a:rPr>
              <a:t>  良好做法         影响        促进性因素</a:t>
            </a:r>
          </a:p>
        </p:txBody>
      </p:sp>
      <p:sp>
        <p:nvSpPr>
          <p:cNvPr id="18" name="TextBox 17"/>
          <p:cNvSpPr txBox="1"/>
          <p:nvPr/>
        </p:nvSpPr>
        <p:spPr>
          <a:xfrm>
            <a:off x="894080" y="3642104"/>
            <a:ext cx="897682" cy="246221"/>
          </a:xfrm>
          <a:prstGeom prst="rect">
            <a:avLst/>
          </a:prstGeom>
          <a:solidFill>
            <a:schemeClr val="bg1"/>
          </a:solidFill>
        </p:spPr>
        <p:txBody>
          <a:bodyPr wrap="none" lIns="0" rIns="0" rtlCol="0">
            <a:spAutoFit/>
          </a:bodyPr>
          <a:lstStyle/>
          <a:p>
            <a:r>
              <a:rPr lang="zh-CN" altLang="en-US" sz="1000" dirty="0">
                <a:latin typeface="宋体" panose="02010600030101010101" pitchFamily="2" charset="-122"/>
                <a:ea typeface="宋体" panose="02010600030101010101" pitchFamily="2" charset="-122"/>
              </a:rPr>
              <a:t>     挑战     </a:t>
            </a:r>
          </a:p>
        </p:txBody>
      </p:sp>
      <p:sp>
        <p:nvSpPr>
          <p:cNvPr id="21" name="TextBox 20"/>
          <p:cNvSpPr txBox="1"/>
          <p:nvPr/>
        </p:nvSpPr>
        <p:spPr>
          <a:xfrm>
            <a:off x="2804160" y="3680045"/>
            <a:ext cx="705321" cy="246221"/>
          </a:xfrm>
          <a:prstGeom prst="rect">
            <a:avLst/>
          </a:prstGeom>
          <a:solidFill>
            <a:schemeClr val="bg1"/>
          </a:solidFill>
        </p:spPr>
        <p:txBody>
          <a:bodyPr wrap="none" lIns="0" rIns="0" rtlCol="0">
            <a:spAutoFit/>
          </a:bodyPr>
          <a:lstStyle/>
          <a:p>
            <a:r>
              <a:rPr lang="zh-CN" altLang="en-US" sz="1000" dirty="0">
                <a:latin typeface="宋体" panose="02010600030101010101" pitchFamily="2" charset="-122"/>
                <a:ea typeface="宋体" panose="02010600030101010101" pitchFamily="2" charset="-122"/>
              </a:rPr>
              <a:t> 限制性因素</a:t>
            </a:r>
          </a:p>
        </p:txBody>
      </p:sp>
      <p:pic>
        <p:nvPicPr>
          <p:cNvPr id="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8480" y="3476289"/>
            <a:ext cx="762000" cy="28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a:off x="4381559" y="3478353"/>
            <a:ext cx="512961" cy="246221"/>
          </a:xfrm>
          <a:prstGeom prst="rect">
            <a:avLst/>
          </a:prstGeom>
          <a:noFill/>
        </p:spPr>
        <p:txBody>
          <a:bodyPr wrap="none" lIns="0" rIns="0" rtlCol="0">
            <a:spAutoFit/>
          </a:bodyPr>
          <a:lstStyle/>
          <a:p>
            <a:r>
              <a:rPr lang="zh-CN" altLang="en-US" sz="1000" dirty="0">
                <a:latin typeface="宋体" panose="02010600030101010101" pitchFamily="2" charset="-122"/>
                <a:ea typeface="宋体" panose="02010600030101010101" pitchFamily="2" charset="-122"/>
              </a:rPr>
              <a:t>  </a:t>
            </a:r>
            <a:r>
              <a:rPr lang="zh-CN" altLang="en-US" sz="1000" dirty="0">
                <a:solidFill>
                  <a:schemeClr val="bg1"/>
                </a:solidFill>
                <a:latin typeface="宋体" panose="02010600030101010101" pitchFamily="2" charset="-122"/>
                <a:ea typeface="宋体" panose="02010600030101010101" pitchFamily="2" charset="-122"/>
              </a:rPr>
              <a:t>计划  </a:t>
            </a:r>
          </a:p>
        </p:txBody>
      </p:sp>
      <p:pic>
        <p:nvPicPr>
          <p:cNvPr id="8" name="Picture 7">
            <a:extLst>
              <a:ext uri="{FF2B5EF4-FFF2-40B4-BE49-F238E27FC236}">
                <a16:creationId xmlns:a16="http://schemas.microsoft.com/office/drawing/2014/main" id="{E63DD545-67D8-451D-8C7A-10BA95C0298C}"/>
              </a:ext>
            </a:extLst>
          </p:cNvPr>
          <p:cNvPicPr>
            <a:picLocks noChangeAspect="1"/>
          </p:cNvPicPr>
          <p:nvPr/>
        </p:nvPicPr>
        <p:blipFill>
          <a:blip r:embed="rId8"/>
          <a:stretch>
            <a:fillRect/>
          </a:stretch>
        </p:blipFill>
        <p:spPr>
          <a:xfrm>
            <a:off x="10012156" y="5026500"/>
            <a:ext cx="2021028" cy="1452694"/>
          </a:xfrm>
          <a:prstGeom prst="rect">
            <a:avLst/>
          </a:prstGeom>
          <a:solidFill>
            <a:srgbClr val="FFFFFF">
              <a:shade val="85000"/>
            </a:srgbClr>
          </a:solidFill>
          <a:ln w="190500" cap="sq">
            <a:no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048359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9" y="1058812"/>
            <a:ext cx="11633973" cy="5616223"/>
            <a:chOff x="322089" y="1058812"/>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81747" y="1058812"/>
              <a:ext cx="10674312"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步骤</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我们可以采取哪些行动来改进</a:t>
              </a:r>
              <a:r>
                <a:rPr lang="en-US" altLang="zh-CN" sz="2800" b="1" dirty="0">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的应对？</a:t>
              </a:r>
              <a:endParaRPr lang="en-US" sz="2800" b="1" dirty="0">
                <a:latin typeface="Times New Roman" panose="02020603050405020304" pitchFamily="18" charset="0"/>
                <a:ea typeface="STXihei" panose="02010600040101010101" pitchFamily="2" charset="-122"/>
                <a:cs typeface="Times New Roman" panose="02020603050405020304" pitchFamily="18" charset="0"/>
              </a:endParaRPr>
            </a:p>
          </p:txBody>
        </p:sp>
      </p:grpSp>
      <p:sp>
        <p:nvSpPr>
          <p:cNvPr id="6" name="TextBox 5">
            <a:extLst>
              <a:ext uri="{FF2B5EF4-FFF2-40B4-BE49-F238E27FC236}">
                <a16:creationId xmlns:a16="http://schemas.microsoft.com/office/drawing/2014/main" id="{19765F72-AD8D-44FF-A011-6BA82AF2A3F0}"/>
              </a:ext>
            </a:extLst>
          </p:cNvPr>
          <p:cNvSpPr txBox="1"/>
          <p:nvPr/>
        </p:nvSpPr>
        <p:spPr>
          <a:xfrm>
            <a:off x="6964822" y="2973936"/>
            <a:ext cx="4991237" cy="2677656"/>
          </a:xfrm>
          <a:prstGeom prst="rect">
            <a:avLst/>
          </a:prstGeom>
          <a:noFill/>
        </p:spPr>
        <p:txBody>
          <a:bodyPr wrap="square" rtlCol="0">
            <a:spAutoFit/>
          </a:bodyPr>
          <a:lstStyle/>
          <a:p>
            <a:pPr marL="285750" indent="-285750">
              <a:buFont typeface="Arial" panose="020B0604020202020204" pitchFamily="34" charset="0"/>
              <a:buChar char="•"/>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所有活动都需要切实、合理 </a:t>
            </a:r>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a:p>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可能需要进行若干活动处理一项挑战或一项最佳做法</a:t>
            </a:r>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a:p>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a:p>
            <a:pPr marL="285750" indent="-285750">
              <a:buFont typeface="Arial" panose="020B0604020202020204" pitchFamily="34" charset="0"/>
              <a:buChar char="•"/>
            </a:pP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不是所有最佳做法或挑战都需要进行某项活动</a:t>
            </a:r>
            <a:endParaRPr lang="en-US" sz="2400" dirty="0">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2" name="Group 20">
            <a:extLst>
              <a:ext uri="{FF2B5EF4-FFF2-40B4-BE49-F238E27FC236}">
                <a16:creationId xmlns:a16="http://schemas.microsoft.com/office/drawing/2014/main" id="{F993069E-FA1C-4AC3-9947-EC140CB3B233}"/>
              </a:ext>
            </a:extLst>
          </p:cNvPr>
          <p:cNvGrpSpPr/>
          <p:nvPr/>
        </p:nvGrpSpPr>
        <p:grpSpPr>
          <a:xfrm>
            <a:off x="32163" y="822749"/>
            <a:ext cx="1249581" cy="1250897"/>
            <a:chOff x="3200499" y="2045295"/>
            <a:chExt cx="1488832" cy="1490400"/>
          </a:xfrm>
        </p:grpSpPr>
        <p:grpSp>
          <p:nvGrpSpPr>
            <p:cNvPr id="13" name="Group 21">
              <a:extLst>
                <a:ext uri="{FF2B5EF4-FFF2-40B4-BE49-F238E27FC236}">
                  <a16:creationId xmlns:a16="http://schemas.microsoft.com/office/drawing/2014/main" id="{4F0BAADF-EE67-4DCA-BD16-781DB4883E0A}"/>
                </a:ext>
              </a:extLst>
            </p:cNvPr>
            <p:cNvGrpSpPr/>
            <p:nvPr/>
          </p:nvGrpSpPr>
          <p:grpSpPr>
            <a:xfrm>
              <a:off x="3200499" y="2045295"/>
              <a:ext cx="1488832" cy="1490400"/>
              <a:chOff x="256131" y="2486250"/>
              <a:chExt cx="1488832" cy="1490400"/>
            </a:xfrm>
            <a:solidFill>
              <a:schemeClr val="accent1"/>
            </a:solidFill>
          </p:grpSpPr>
          <p:sp>
            <p:nvSpPr>
              <p:cNvPr id="17" name="Rectangle 40">
                <a:extLst>
                  <a:ext uri="{FF2B5EF4-FFF2-40B4-BE49-F238E27FC236}">
                    <a16:creationId xmlns:a16="http://schemas.microsoft.com/office/drawing/2014/main" id="{690E4C8E-EA19-4CD3-AFA6-E40A12A0C154}"/>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Arial Black" panose="020B0A04020102020204" pitchFamily="34" charset="0"/>
                  </a:rPr>
                  <a:t>步骤</a:t>
                </a:r>
                <a:r>
                  <a:rPr lang="en-US" altLang="zh-CN" sz="1600" b="1" dirty="0">
                    <a:latin typeface="Arial Black" panose="020B0A04020102020204" pitchFamily="34" charset="0"/>
                  </a:rPr>
                  <a:t>2</a:t>
                </a:r>
                <a:endParaRPr lang="en-US" sz="1600" b="1" dirty="0">
                  <a:latin typeface="Arial Black" panose="020B0A04020102020204" pitchFamily="34" charset="0"/>
                </a:endParaRPr>
              </a:p>
            </p:txBody>
          </p:sp>
          <p:sp>
            <p:nvSpPr>
              <p:cNvPr id="19" name="Rectangle: Rounded Corners 41">
                <a:extLst>
                  <a:ext uri="{FF2B5EF4-FFF2-40B4-BE49-F238E27FC236}">
                    <a16:creationId xmlns:a16="http://schemas.microsoft.com/office/drawing/2014/main" id="{3D7A610B-6B0F-484D-816C-F34B77739456}"/>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14" name="Graphic 22" descr="Upward trend">
              <a:extLst>
                <a:ext uri="{FF2B5EF4-FFF2-40B4-BE49-F238E27FC236}">
                  <a16:creationId xmlns:a16="http://schemas.microsoft.com/office/drawing/2014/main" id="{05CFF188-352A-44B1-86FB-743F39776BD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1223" y="2551004"/>
            <a:ext cx="5121275" cy="3687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rot="20436975">
            <a:off x="566891" y="2478232"/>
            <a:ext cx="1173231" cy="369332"/>
          </a:xfrm>
          <a:prstGeom prst="rect">
            <a:avLst/>
          </a:prstGeom>
          <a:noFill/>
          <a:ln>
            <a:solidFill>
              <a:schemeClr val="accent5"/>
            </a:solidFill>
          </a:ln>
        </p:spPr>
        <p:txBody>
          <a:bodyPr wrap="square" rtlCol="0">
            <a:spAutoFit/>
          </a:bodyPr>
          <a:lstStyle/>
          <a:p>
            <a:pPr algn="ctr"/>
            <a:r>
              <a:rPr lang="zh-CN" altLang="en-US" dirty="0">
                <a:solidFill>
                  <a:schemeClr val="accent5"/>
                </a:solidFill>
                <a:latin typeface="黑体" panose="02010609060101010101" pitchFamily="49" charset="-122"/>
                <a:ea typeface="黑体" panose="02010609060101010101" pitchFamily="49" charset="-122"/>
              </a:rPr>
              <a:t>实例</a:t>
            </a:r>
          </a:p>
        </p:txBody>
      </p:sp>
      <p:sp>
        <p:nvSpPr>
          <p:cNvPr id="4" name="矩形 3"/>
          <p:cNvSpPr/>
          <p:nvPr/>
        </p:nvSpPr>
        <p:spPr>
          <a:xfrm>
            <a:off x="3204894" y="2710934"/>
            <a:ext cx="646331" cy="369332"/>
          </a:xfrm>
          <a:prstGeom prst="rect">
            <a:avLst/>
          </a:prstGeom>
        </p:spPr>
        <p:txBody>
          <a:bodyPr wrap="none">
            <a:spAutoFit/>
          </a:bodyPr>
          <a:lstStyle/>
          <a:p>
            <a:r>
              <a:rPr lang="zh-CN" altLang="en-US" b="1" dirty="0">
                <a:latin typeface="STXihei" panose="02010600040101010101" pitchFamily="2" charset="-122"/>
                <a:ea typeface="STXihei" panose="02010600040101010101" pitchFamily="2" charset="-122"/>
              </a:rPr>
              <a:t>活动</a:t>
            </a:r>
          </a:p>
        </p:txBody>
      </p:sp>
      <p:sp>
        <p:nvSpPr>
          <p:cNvPr id="24" name="矩形 23"/>
          <p:cNvSpPr/>
          <p:nvPr/>
        </p:nvSpPr>
        <p:spPr>
          <a:xfrm>
            <a:off x="1071775" y="3160514"/>
            <a:ext cx="2288645" cy="769441"/>
          </a:xfrm>
          <a:prstGeom prst="rect">
            <a:avLst/>
          </a:prstGeom>
        </p:spPr>
        <p:txBody>
          <a:bodyPr wrap="square">
            <a:spAutoFit/>
          </a:bodyPr>
          <a:lstStyle/>
          <a:p>
            <a:r>
              <a:rPr lang="zh-CN" altLang="en-US" sz="1100" b="1" dirty="0">
                <a:latin typeface="STXihei" panose="02010600040101010101" pitchFamily="2" charset="-122"/>
                <a:ea typeface="STXihei" panose="02010600040101010101" pitchFamily="2" charset="-122"/>
              </a:rPr>
              <a:t>活动：</a:t>
            </a:r>
            <a:endParaRPr lang="en-US" altLang="zh-CN" sz="1100" b="1" dirty="0">
              <a:latin typeface="STXihei" panose="02010600040101010101" pitchFamily="2" charset="-122"/>
              <a:ea typeface="STXihei" panose="02010600040101010101" pitchFamily="2" charset="-122"/>
            </a:endParaRPr>
          </a:p>
          <a:p>
            <a:endParaRPr lang="en-US" altLang="zh-CN" sz="1100" dirty="0"/>
          </a:p>
          <a:p>
            <a:r>
              <a:rPr lang="zh-CN" altLang="en-US" sz="1100" dirty="0"/>
              <a:t>对地区实验室职工进行有关样本管理的半日培训</a:t>
            </a:r>
          </a:p>
        </p:txBody>
      </p:sp>
      <p:sp>
        <p:nvSpPr>
          <p:cNvPr id="25" name="矩形 24"/>
          <p:cNvSpPr/>
          <p:nvPr/>
        </p:nvSpPr>
        <p:spPr>
          <a:xfrm>
            <a:off x="3451860" y="3166348"/>
            <a:ext cx="2288645" cy="1309718"/>
          </a:xfrm>
          <a:prstGeom prst="rect">
            <a:avLst/>
          </a:prstGeom>
        </p:spPr>
        <p:txBody>
          <a:bodyPr wrap="square">
            <a:spAutoFit/>
          </a:bodyPr>
          <a:lstStyle/>
          <a:p>
            <a:pPr>
              <a:lnSpc>
                <a:spcPts val="1600"/>
              </a:lnSpc>
            </a:pPr>
            <a:r>
              <a:rPr lang="zh-CN" altLang="en-US" sz="1100" b="1" dirty="0">
                <a:latin typeface="STXihei" panose="02010600040101010101" pitchFamily="2" charset="-122"/>
                <a:ea typeface="STXihei" panose="02010600040101010101" pitchFamily="2" charset="-122"/>
              </a:rPr>
              <a:t>关键实施步骤和所需资源：                          </a:t>
            </a:r>
            <a:r>
              <a:rPr lang="zh-CN" altLang="en-US" sz="1100" u="sng" dirty="0"/>
              <a:t>技术上</a:t>
            </a:r>
            <a:endParaRPr lang="en-US" altLang="zh-CN" sz="1100" u="sng" dirty="0"/>
          </a:p>
          <a:p>
            <a:pPr>
              <a:lnSpc>
                <a:spcPts val="1600"/>
              </a:lnSpc>
            </a:pPr>
            <a:r>
              <a:rPr lang="zh-CN" altLang="en-US" sz="1100" dirty="0"/>
              <a:t>        </a:t>
            </a:r>
            <a:r>
              <a:rPr lang="en-US" altLang="zh-CN" sz="1100" dirty="0"/>
              <a:t>-</a:t>
            </a:r>
            <a:r>
              <a:rPr lang="zh-CN" altLang="en-US" sz="1100" dirty="0"/>
              <a:t>更新的标准操作程序百分比</a:t>
            </a:r>
            <a:endParaRPr lang="en-US" altLang="zh-CN" sz="1100" dirty="0"/>
          </a:p>
          <a:p>
            <a:pPr>
              <a:lnSpc>
                <a:spcPts val="1600"/>
              </a:lnSpc>
            </a:pPr>
            <a:r>
              <a:rPr lang="zh-CN" altLang="en-US" sz="1100" dirty="0"/>
              <a:t>        </a:t>
            </a:r>
            <a:r>
              <a:rPr lang="en-US" altLang="zh-CN" sz="1100" dirty="0"/>
              <a:t>-</a:t>
            </a:r>
            <a:r>
              <a:rPr lang="zh-CN" altLang="en-US" sz="1100" dirty="0"/>
              <a:t>编制培训材料</a:t>
            </a:r>
            <a:endParaRPr lang="en-US" altLang="zh-CN" sz="1100" dirty="0"/>
          </a:p>
          <a:p>
            <a:pPr>
              <a:lnSpc>
                <a:spcPts val="1600"/>
              </a:lnSpc>
            </a:pPr>
            <a:r>
              <a:rPr lang="zh-CN" altLang="en-US" sz="1100" u="sng" dirty="0"/>
              <a:t>物流上</a:t>
            </a:r>
            <a:endParaRPr lang="en-US" altLang="zh-CN" sz="1100" u="sng" dirty="0"/>
          </a:p>
          <a:p>
            <a:pPr>
              <a:lnSpc>
                <a:spcPts val="1600"/>
              </a:lnSpc>
            </a:pPr>
            <a:r>
              <a:rPr lang="zh-CN" altLang="en-US" sz="1100" dirty="0"/>
              <a:t>       </a:t>
            </a:r>
            <a:r>
              <a:rPr lang="en-US" altLang="zh-CN" sz="1100" dirty="0"/>
              <a:t>-</a:t>
            </a:r>
            <a:r>
              <a:rPr lang="zh-CN" altLang="en-US" sz="1100" dirty="0"/>
              <a:t>确保会议室和讲习班供应 </a:t>
            </a:r>
          </a:p>
        </p:txBody>
      </p:sp>
      <p:sp>
        <p:nvSpPr>
          <p:cNvPr id="26" name="矩形 25"/>
          <p:cNvSpPr/>
          <p:nvPr/>
        </p:nvSpPr>
        <p:spPr>
          <a:xfrm>
            <a:off x="1071775" y="4293952"/>
            <a:ext cx="2288645" cy="261610"/>
          </a:xfrm>
          <a:prstGeom prst="rect">
            <a:avLst/>
          </a:prstGeom>
        </p:spPr>
        <p:txBody>
          <a:bodyPr wrap="square">
            <a:spAutoFit/>
          </a:bodyPr>
          <a:lstStyle/>
          <a:p>
            <a:r>
              <a:rPr lang="zh-CN" altLang="en-US" sz="1100" b="1" dirty="0">
                <a:latin typeface="STXihei" panose="02010600040101010101" pitchFamily="2" charset="-122"/>
                <a:ea typeface="STXihei" panose="02010600040101010101" pitchFamily="2" charset="-122"/>
              </a:rPr>
              <a:t>截止日期：</a:t>
            </a:r>
            <a:r>
              <a:rPr lang="en-US" altLang="zh-CN" sz="1100" dirty="0"/>
              <a:t>2021</a:t>
            </a:r>
            <a:r>
              <a:rPr lang="zh-CN" altLang="en-US" sz="1100" dirty="0"/>
              <a:t>年</a:t>
            </a:r>
            <a:r>
              <a:rPr lang="en-US" altLang="zh-CN" sz="1100" dirty="0"/>
              <a:t>2</a:t>
            </a:r>
            <a:r>
              <a:rPr lang="zh-CN" altLang="en-US" sz="1100" dirty="0"/>
              <a:t>月</a:t>
            </a:r>
            <a:r>
              <a:rPr lang="en-US" altLang="zh-CN" sz="1100" dirty="0"/>
              <a:t>1</a:t>
            </a:r>
            <a:r>
              <a:rPr lang="zh-CN" altLang="en-US" sz="1100" dirty="0"/>
              <a:t>日</a:t>
            </a:r>
          </a:p>
        </p:txBody>
      </p:sp>
      <p:sp>
        <p:nvSpPr>
          <p:cNvPr id="27" name="矩形 26"/>
          <p:cNvSpPr/>
          <p:nvPr/>
        </p:nvSpPr>
        <p:spPr>
          <a:xfrm>
            <a:off x="1071775" y="4796872"/>
            <a:ext cx="2288645" cy="600164"/>
          </a:xfrm>
          <a:prstGeom prst="rect">
            <a:avLst/>
          </a:prstGeom>
        </p:spPr>
        <p:txBody>
          <a:bodyPr wrap="square">
            <a:spAutoFit/>
          </a:bodyPr>
          <a:lstStyle/>
          <a:p>
            <a:r>
              <a:rPr lang="zh-CN" altLang="en-US" sz="1100" b="1" dirty="0">
                <a:latin typeface="STXihei" panose="02010600040101010101" pitchFamily="2" charset="-122"/>
                <a:ea typeface="STXihei" panose="02010600040101010101" pitchFamily="2" charset="-122"/>
              </a:rPr>
              <a:t>归口单位：</a:t>
            </a:r>
            <a:endParaRPr lang="en-US" altLang="zh-CN" sz="1100" b="1" dirty="0">
              <a:latin typeface="STXihei" panose="02010600040101010101" pitchFamily="2" charset="-122"/>
              <a:ea typeface="STXihei" panose="02010600040101010101" pitchFamily="2" charset="-122"/>
            </a:endParaRPr>
          </a:p>
          <a:p>
            <a:endParaRPr lang="en-US" altLang="zh-CN" sz="1100" dirty="0"/>
          </a:p>
          <a:p>
            <a:r>
              <a:rPr lang="zh-CN" altLang="en-US" sz="1100" dirty="0"/>
              <a:t>国家实验室</a:t>
            </a:r>
          </a:p>
        </p:txBody>
      </p:sp>
      <p:sp>
        <p:nvSpPr>
          <p:cNvPr id="28" name="矩形 27"/>
          <p:cNvSpPr/>
          <p:nvPr/>
        </p:nvSpPr>
        <p:spPr>
          <a:xfrm>
            <a:off x="3451860" y="4796872"/>
            <a:ext cx="2288645" cy="600164"/>
          </a:xfrm>
          <a:prstGeom prst="rect">
            <a:avLst/>
          </a:prstGeom>
        </p:spPr>
        <p:txBody>
          <a:bodyPr wrap="square">
            <a:spAutoFit/>
          </a:bodyPr>
          <a:lstStyle/>
          <a:p>
            <a:r>
              <a:rPr lang="zh-CN" altLang="en-US" sz="1100" b="1" dirty="0">
                <a:latin typeface="STXihei" panose="02010600040101010101" pitchFamily="2" charset="-122"/>
                <a:ea typeface="STXihei" panose="02010600040101010101" pitchFamily="2" charset="-122"/>
              </a:rPr>
              <a:t>指标：</a:t>
            </a:r>
            <a:endParaRPr lang="en-US" altLang="zh-CN" sz="1100" b="1" dirty="0">
              <a:latin typeface="STXihei" panose="02010600040101010101" pitchFamily="2" charset="-122"/>
              <a:ea typeface="STXihei" panose="02010600040101010101" pitchFamily="2" charset="-122"/>
            </a:endParaRPr>
          </a:p>
          <a:p>
            <a:endParaRPr lang="en-US" altLang="zh-CN" sz="1100" b="1" dirty="0">
              <a:latin typeface="STXihei" panose="02010600040101010101" pitchFamily="2" charset="-122"/>
              <a:ea typeface="STXihei" panose="02010600040101010101" pitchFamily="2" charset="-122"/>
            </a:endParaRPr>
          </a:p>
          <a:p>
            <a:r>
              <a:rPr lang="en-US" altLang="zh-CN" sz="1100" dirty="0"/>
              <a:t>     -</a:t>
            </a:r>
            <a:r>
              <a:rPr lang="zh-CN" altLang="en-US" sz="1100" dirty="0"/>
              <a:t>能妥善管理样本的学员百分比</a:t>
            </a:r>
          </a:p>
        </p:txBody>
      </p:sp>
    </p:spTree>
    <p:extLst>
      <p:ext uri="{BB962C8B-B14F-4D97-AF65-F5344CB8AC3E}">
        <p14:creationId xmlns:p14="http://schemas.microsoft.com/office/powerpoint/2010/main" val="20398262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9" y="1058812"/>
            <a:ext cx="11633973" cy="5616223"/>
            <a:chOff x="322089" y="1058812"/>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81747" y="1058812"/>
              <a:ext cx="10674312"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步骤</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我们可以采取哪些行动来改进</a:t>
              </a:r>
              <a:r>
                <a:rPr lang="en-US" altLang="zh-CN" sz="2800" b="1" dirty="0">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sz="2800" b="1" dirty="0">
                  <a:latin typeface="Times New Roman" panose="02020603050405020304" pitchFamily="18" charset="0"/>
                  <a:ea typeface="STXihei" panose="02010600040101010101" pitchFamily="2" charset="-122"/>
                  <a:cs typeface="Times New Roman" panose="02020603050405020304" pitchFamily="18" charset="0"/>
                </a:rPr>
                <a:t>的应对？</a:t>
              </a:r>
              <a:endParaRPr lang="en-US" sz="2800" b="1" dirty="0">
                <a:latin typeface="Times New Roman" panose="02020603050405020304" pitchFamily="18" charset="0"/>
                <a:ea typeface="STXihei" panose="02010600040101010101" pitchFamily="2" charset="-122"/>
                <a:cs typeface="Times New Roman" panose="02020603050405020304" pitchFamily="18" charset="0"/>
              </a:endParaRPr>
            </a:p>
          </p:txBody>
        </p:sp>
      </p:grpSp>
      <p:sp>
        <p:nvSpPr>
          <p:cNvPr id="6" name="TextBox 5">
            <a:extLst>
              <a:ext uri="{FF2B5EF4-FFF2-40B4-BE49-F238E27FC236}">
                <a16:creationId xmlns:a16="http://schemas.microsoft.com/office/drawing/2014/main" id="{19765F72-AD8D-44FF-A011-6BA82AF2A3F0}"/>
              </a:ext>
            </a:extLst>
          </p:cNvPr>
          <p:cNvSpPr txBox="1"/>
          <p:nvPr/>
        </p:nvSpPr>
        <p:spPr>
          <a:xfrm>
            <a:off x="496074" y="2333767"/>
            <a:ext cx="7481548" cy="2482731"/>
          </a:xfrm>
          <a:prstGeom prst="rect">
            <a:avLst/>
          </a:prstGeom>
          <a:noFill/>
        </p:spPr>
        <p:txBody>
          <a:bodyPr wrap="square" rtlCol="0">
            <a:spAutoFit/>
          </a:bodyPr>
          <a:lstStyle/>
          <a:p>
            <a:endParaRPr lang="en-US" sz="2400" b="1" dirty="0">
              <a:solidFill>
                <a:srgbClr val="000000"/>
              </a:solidFill>
            </a:endParaRPr>
          </a:p>
          <a:p>
            <a:pPr>
              <a:lnSpc>
                <a:spcPts val="3400"/>
              </a:lnSpc>
            </a:pPr>
            <a:r>
              <a:rPr lang="zh-CN" altLang="en-US"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参考挑战、最佳做法、影响和因素以帮助确定</a:t>
            </a:r>
            <a:r>
              <a:rPr lang="zh-CN" altLang="en-US" sz="2400"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克服挑战</a:t>
            </a:r>
            <a:r>
              <a:rPr lang="zh-CN" altLang="en-US"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en-US" sz="2400"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使最佳做法制度化</a:t>
            </a:r>
            <a:r>
              <a:rPr lang="zh-CN" altLang="en-US"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的关键活动。</a:t>
            </a:r>
            <a:endPar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ts val="3200"/>
              </a:lnSpc>
            </a:pPr>
            <a:endParaRPr lang="en-US" sz="2400" u="sng" dirty="0">
              <a:solidFill>
                <a:srgbClr val="000000"/>
              </a:solidFill>
            </a:endParaRPr>
          </a:p>
          <a:p>
            <a:endParaRPr lang="en-US" sz="2400" u="sng" dirty="0">
              <a:solidFill>
                <a:srgbClr val="000000"/>
              </a:solidFill>
            </a:endParaRPr>
          </a:p>
          <a:p>
            <a:pPr marL="514350" indent="-514350">
              <a:buAutoNum type="arabicPeriod"/>
            </a:pPr>
            <a:endParaRPr lang="en-US" sz="2400" dirty="0">
              <a:solidFill>
                <a:srgbClr val="000000"/>
              </a:solidFill>
            </a:endParaRPr>
          </a:p>
        </p:txBody>
      </p:sp>
      <p:pic>
        <p:nvPicPr>
          <p:cNvPr id="10" name="Picture 9"/>
          <p:cNvPicPr/>
          <p:nvPr/>
        </p:nvPicPr>
        <p:blipFill>
          <a:blip r:embed="rId3" cstate="email">
            <a:extLst>
              <a:ext uri="{28A0092B-C50C-407E-A947-70E740481C1C}">
                <a14:useLocalDpi xmlns:a14="http://schemas.microsoft.com/office/drawing/2010/main"/>
              </a:ext>
            </a:extLst>
          </a:blip>
          <a:stretch>
            <a:fillRect/>
          </a:stretch>
        </p:blipFill>
        <p:spPr>
          <a:xfrm>
            <a:off x="8151606" y="2683966"/>
            <a:ext cx="3109678" cy="2908028"/>
          </a:xfrm>
          <a:prstGeom prst="rect">
            <a:avLst/>
          </a:prstGeom>
        </p:spPr>
      </p:pic>
      <p:grpSp>
        <p:nvGrpSpPr>
          <p:cNvPr id="11" name="Group 20">
            <a:extLst>
              <a:ext uri="{FF2B5EF4-FFF2-40B4-BE49-F238E27FC236}">
                <a16:creationId xmlns:a16="http://schemas.microsoft.com/office/drawing/2014/main" id="{66973144-E66E-43EC-A22B-D61C1EDFFE4B}"/>
              </a:ext>
            </a:extLst>
          </p:cNvPr>
          <p:cNvGrpSpPr/>
          <p:nvPr/>
        </p:nvGrpSpPr>
        <p:grpSpPr>
          <a:xfrm>
            <a:off x="32163" y="822749"/>
            <a:ext cx="1249581" cy="1250897"/>
            <a:chOff x="3200499" y="2045295"/>
            <a:chExt cx="1488832" cy="1490400"/>
          </a:xfrm>
        </p:grpSpPr>
        <p:grpSp>
          <p:nvGrpSpPr>
            <p:cNvPr id="12" name="Group 21">
              <a:extLst>
                <a:ext uri="{FF2B5EF4-FFF2-40B4-BE49-F238E27FC236}">
                  <a16:creationId xmlns:a16="http://schemas.microsoft.com/office/drawing/2014/main" id="{939F7D70-98CC-4727-8F17-19BC4C5F5196}"/>
                </a:ext>
              </a:extLst>
            </p:cNvPr>
            <p:cNvGrpSpPr/>
            <p:nvPr/>
          </p:nvGrpSpPr>
          <p:grpSpPr>
            <a:xfrm>
              <a:off x="3200499" y="2045295"/>
              <a:ext cx="1488832" cy="1490400"/>
              <a:chOff x="256131" y="2486250"/>
              <a:chExt cx="1488832" cy="1490400"/>
            </a:xfrm>
            <a:solidFill>
              <a:schemeClr val="accent1"/>
            </a:solidFill>
          </p:grpSpPr>
          <p:sp>
            <p:nvSpPr>
              <p:cNvPr id="14" name="Rectangle 40">
                <a:extLst>
                  <a:ext uri="{FF2B5EF4-FFF2-40B4-BE49-F238E27FC236}">
                    <a16:creationId xmlns:a16="http://schemas.microsoft.com/office/drawing/2014/main" id="{2AE404F3-CE13-4468-901D-E17B9CCAEA77}"/>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2</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 name="Rectangle: Rounded Corners 41">
                <a:extLst>
                  <a:ext uri="{FF2B5EF4-FFF2-40B4-BE49-F238E27FC236}">
                    <a16:creationId xmlns:a16="http://schemas.microsoft.com/office/drawing/2014/main" id="{3464E9F3-5E40-462B-998F-82AA1E50C025}"/>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13" name="Graphic 22" descr="Upward trend">
              <a:extLst>
                <a:ext uri="{FF2B5EF4-FFF2-40B4-BE49-F238E27FC236}">
                  <a16:creationId xmlns:a16="http://schemas.microsoft.com/office/drawing/2014/main" id="{C43DDAAE-A1E8-4F20-9AFA-852D1515BF8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25599" y="2176787"/>
              <a:ext cx="1210941" cy="989811"/>
            </a:xfrm>
            <a:prstGeom prst="rect">
              <a:avLst/>
            </a:prstGeom>
          </p:spPr>
        </p:pic>
      </p:gr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04021" y="2742906"/>
            <a:ext cx="800100" cy="274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56588" y="3086100"/>
            <a:ext cx="631825" cy="47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88208" y="3086099"/>
            <a:ext cx="1093152" cy="47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80588" y="4602479"/>
            <a:ext cx="1093152" cy="47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56588" y="4602478"/>
            <a:ext cx="1093152" cy="47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56588" y="4056277"/>
            <a:ext cx="1093152" cy="409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9383279" y="2716768"/>
            <a:ext cx="646331" cy="369332"/>
          </a:xfrm>
          <a:prstGeom prst="rect">
            <a:avLst/>
          </a:prstGeom>
        </p:spPr>
        <p:txBody>
          <a:bodyPr wrap="none">
            <a:spAutoFit/>
          </a:bodyPr>
          <a:lstStyle/>
          <a:p>
            <a:r>
              <a:rPr lang="zh-CN" altLang="en-US" b="1" dirty="0">
                <a:latin typeface="STXihei" panose="02010600040101010101" pitchFamily="2" charset="-122"/>
                <a:ea typeface="STXihei" panose="02010600040101010101" pitchFamily="2" charset="-122"/>
              </a:rPr>
              <a:t>活动</a:t>
            </a:r>
          </a:p>
        </p:txBody>
      </p:sp>
      <p:sp>
        <p:nvSpPr>
          <p:cNvPr id="22" name="矩形 21"/>
          <p:cNvSpPr/>
          <p:nvPr/>
        </p:nvSpPr>
        <p:spPr>
          <a:xfrm>
            <a:off x="8256588" y="3141145"/>
            <a:ext cx="723275" cy="307777"/>
          </a:xfrm>
          <a:prstGeom prst="rect">
            <a:avLst/>
          </a:prstGeom>
        </p:spPr>
        <p:txBody>
          <a:bodyPr wrap="none">
            <a:spAutoFit/>
          </a:bodyPr>
          <a:lstStyle/>
          <a:p>
            <a:r>
              <a:rPr lang="zh-CN" altLang="en-US" sz="1400" b="1" dirty="0">
                <a:latin typeface="Times New Roman" panose="02020603050405020304" pitchFamily="18" charset="0"/>
                <a:ea typeface="STXihei" panose="02010600040101010101" pitchFamily="2" charset="-122"/>
                <a:cs typeface="Times New Roman" panose="02020603050405020304" pitchFamily="18" charset="0"/>
              </a:rPr>
              <a:t>活动：</a:t>
            </a:r>
          </a:p>
        </p:txBody>
      </p:sp>
      <p:sp>
        <p:nvSpPr>
          <p:cNvPr id="23" name="矩形 22"/>
          <p:cNvSpPr/>
          <p:nvPr/>
        </p:nvSpPr>
        <p:spPr>
          <a:xfrm>
            <a:off x="8256588" y="4056277"/>
            <a:ext cx="1441420" cy="307777"/>
          </a:xfrm>
          <a:prstGeom prst="rect">
            <a:avLst/>
          </a:prstGeom>
        </p:spPr>
        <p:txBody>
          <a:bodyPr wrap="none">
            <a:spAutoFit/>
          </a:bodyPr>
          <a:lstStyle/>
          <a:p>
            <a:r>
              <a:rPr lang="zh-CN" altLang="en-US" sz="1400" b="1" dirty="0">
                <a:latin typeface="Times New Roman" panose="02020603050405020304" pitchFamily="18" charset="0"/>
                <a:ea typeface="STXihei" panose="02010600040101010101" pitchFamily="2" charset="-122"/>
                <a:cs typeface="Times New Roman" panose="02020603050405020304" pitchFamily="18" charset="0"/>
              </a:rPr>
              <a:t>预期实现日期：</a:t>
            </a:r>
          </a:p>
        </p:txBody>
      </p:sp>
      <p:sp>
        <p:nvSpPr>
          <p:cNvPr id="26" name="矩形 25"/>
          <p:cNvSpPr/>
          <p:nvPr/>
        </p:nvSpPr>
        <p:spPr>
          <a:xfrm>
            <a:off x="8265025" y="4602478"/>
            <a:ext cx="1441420" cy="307777"/>
          </a:xfrm>
          <a:prstGeom prst="rect">
            <a:avLst/>
          </a:prstGeom>
        </p:spPr>
        <p:txBody>
          <a:bodyPr wrap="none">
            <a:spAutoFit/>
          </a:bodyPr>
          <a:lstStyle/>
          <a:p>
            <a:r>
              <a:rPr lang="zh-CN" altLang="en-US" sz="1400" b="1" dirty="0">
                <a:latin typeface="Times New Roman" panose="02020603050405020304" pitchFamily="18" charset="0"/>
                <a:ea typeface="STXihei" panose="02010600040101010101" pitchFamily="2" charset="-122"/>
                <a:cs typeface="Times New Roman" panose="02020603050405020304" pitchFamily="18" charset="0"/>
              </a:rPr>
              <a:t>负责的归口单位</a:t>
            </a:r>
          </a:p>
        </p:txBody>
      </p:sp>
      <p:sp>
        <p:nvSpPr>
          <p:cNvPr id="27" name="矩形 26"/>
          <p:cNvSpPr/>
          <p:nvPr/>
        </p:nvSpPr>
        <p:spPr>
          <a:xfrm>
            <a:off x="9780589" y="3141144"/>
            <a:ext cx="1359852" cy="523220"/>
          </a:xfrm>
          <a:prstGeom prst="rect">
            <a:avLst/>
          </a:prstGeom>
        </p:spPr>
        <p:txBody>
          <a:bodyPr wrap="square">
            <a:spAutoFit/>
          </a:bodyPr>
          <a:lstStyle/>
          <a:p>
            <a:r>
              <a:rPr lang="zh-CN" altLang="en-US" sz="1400" b="1" dirty="0">
                <a:latin typeface="Times New Roman" panose="02020603050405020304" pitchFamily="18" charset="0"/>
                <a:ea typeface="STXihei" panose="02010600040101010101" pitchFamily="2" charset="-122"/>
                <a:cs typeface="Times New Roman" panose="02020603050405020304" pitchFamily="18" charset="0"/>
              </a:rPr>
              <a:t>关键实施步骤和资源：</a:t>
            </a:r>
          </a:p>
        </p:txBody>
      </p:sp>
      <p:sp>
        <p:nvSpPr>
          <p:cNvPr id="28" name="矩形 27"/>
          <p:cNvSpPr/>
          <p:nvPr/>
        </p:nvSpPr>
        <p:spPr>
          <a:xfrm>
            <a:off x="9788208" y="4604183"/>
            <a:ext cx="1359852" cy="307777"/>
          </a:xfrm>
          <a:prstGeom prst="rect">
            <a:avLst/>
          </a:prstGeom>
        </p:spPr>
        <p:txBody>
          <a:bodyPr wrap="square">
            <a:spAutoFit/>
          </a:bodyPr>
          <a:lstStyle/>
          <a:p>
            <a:r>
              <a:rPr lang="zh-CN" altLang="en-US" sz="1400" b="1" dirty="0">
                <a:latin typeface="Times New Roman" panose="02020603050405020304" pitchFamily="18" charset="0"/>
                <a:ea typeface="STXihei" panose="02010600040101010101" pitchFamily="2" charset="-122"/>
                <a:cs typeface="Times New Roman" panose="02020603050405020304" pitchFamily="18" charset="0"/>
              </a:rPr>
              <a:t>指标</a:t>
            </a:r>
          </a:p>
        </p:txBody>
      </p:sp>
    </p:spTree>
    <p:extLst>
      <p:ext uri="{BB962C8B-B14F-4D97-AF65-F5344CB8AC3E}">
        <p14:creationId xmlns:p14="http://schemas.microsoft.com/office/powerpoint/2010/main" val="5950282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tabLst>
                <a:tab pos="1430338" algn="l"/>
              </a:tabLst>
            </a:pPr>
            <a:r>
              <a:rPr lang="zh-CN" altLang="en-US" sz="2400" dirty="0">
                <a:solidFill>
                  <a:prstClr val="white"/>
                </a:solidFill>
                <a:latin typeface="宋体" panose="02010600030101010101" pitchFamily="2" charset="-122"/>
                <a:ea typeface="宋体" panose="02010600030101010101" pitchFamily="2" charset="-122"/>
                <a:cs typeface="Arial" panose="020B0604020202020204" pitchFamily="34" charset="0"/>
              </a:rPr>
              <a:t>导言：</a:t>
            </a:r>
            <a:r>
              <a:rPr lang="zh-CN" altLang="en-US" sz="24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应对计划和实际应对时间表</a:t>
            </a:r>
            <a:r>
              <a:rPr lang="en-US" altLang="zh-CN" sz="24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 </a:t>
            </a:r>
            <a:endParaRPr lang="en-US" altLang="zh-CN" sz="2400"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a:lstStyle/>
          <a:p>
            <a:r>
              <a:rPr lang="zh-CN" altLang="en-US" dirty="0">
                <a:latin typeface="STXihei" panose="02010600040101010101" pitchFamily="2" charset="-122"/>
                <a:ea typeface="STXihei" panose="02010600040101010101" pitchFamily="2" charset="-122"/>
              </a:rPr>
              <a:t>行动内审查概述</a:t>
            </a:r>
            <a:endParaRPr lang="en-GB" dirty="0">
              <a:latin typeface="STXihei" panose="02010600040101010101" pitchFamily="2" charset="-122"/>
              <a:ea typeface="STXihei" panose="02010600040101010101" pitchFamily="2" charset="-122"/>
            </a:endParaRP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defTabSz="1244600">
              <a:lnSpc>
                <a:spcPct val="90000"/>
              </a:lnSpc>
              <a:spcBef>
                <a:spcPct val="0"/>
              </a:spcBef>
              <a:spcAft>
                <a:spcPct val="35000"/>
              </a:spcAft>
              <a:defRPr/>
            </a:pPr>
            <a:r>
              <a:rPr lang="zh-CN" altLang="en-US" sz="2800" dirty="0">
                <a:solidFill>
                  <a:prstClr val="white"/>
                </a:solidFill>
                <a:latin typeface="Times New Roman" panose="02020603050405020304" pitchFamily="18" charset="0"/>
                <a:ea typeface="宋体" panose="02010600030101010101" pitchFamily="2" charset="-122"/>
                <a:cs typeface="Times New Roman" panose="02020603050405020304" pitchFamily="18" charset="0"/>
              </a:rPr>
              <a:t>步骤</a:t>
            </a:r>
            <a:r>
              <a:rPr lang="en-US" altLang="zh-CN" sz="2800" dirty="0">
                <a:solidFill>
                  <a:prstClr val="white"/>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800" dirty="0">
                <a:solidFill>
                  <a:prstClr val="white"/>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哪些事项进展顺利？哪些事项进展不太顺利？为什么？</a:t>
            </a:r>
            <a:endParaRPr lang="en-US" altLang="zh-CN"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168400" lvl="0" indent="-1168400" defTabSz="1244600">
              <a:lnSpc>
                <a:spcPct val="90000"/>
              </a:lnSpc>
              <a:spcBef>
                <a:spcPct val="0"/>
              </a:spcBef>
              <a:spcAft>
                <a:spcPct val="35000"/>
              </a:spcAft>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步骤</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2</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我们可以做些什么来改进</a:t>
            </a:r>
            <a:r>
              <a:rPr lang="en-US" altLang="zh-CN"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COVID-19</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的应对？</a:t>
            </a:r>
            <a:r>
              <a:rPr lang="en-US" altLang="zh-CN"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步骤</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3</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前进方向</a:t>
            </a:r>
            <a:endParaRPr 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2</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3</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1</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grpSp>
      </p:grpSp>
    </p:spTree>
    <p:extLst>
      <p:ext uri="{BB962C8B-B14F-4D97-AF65-F5344CB8AC3E}">
        <p14:creationId xmlns:p14="http://schemas.microsoft.com/office/powerpoint/2010/main" val="377561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16"/>
                                        </p:tgtEl>
                                        <p:attrNameLst>
                                          <p:attrName>style.opacity</p:attrName>
                                        </p:attrNameLst>
                                      </p:cBhvr>
                                      <p:to>
                                        <p:strVal val="0.5"/>
                                      </p:to>
                                    </p:set>
                                    <p:animEffect filter="image" prLst="opacity: 0.5">
                                      <p:cBhvr rctx="IE">
                                        <p:cTn id="7" dur="indefinite"/>
                                        <p:tgtEl>
                                          <p:spTgt spid="16"/>
                                        </p:tgtEl>
                                      </p:cBhvr>
                                    </p:animEffect>
                                  </p:childTnLst>
                                </p:cTn>
                              </p:par>
                              <p:par>
                                <p:cTn id="8" presetID="9" presetClass="emph" presetSubtype="0" nodeType="withEffect">
                                  <p:stCondLst>
                                    <p:cond delay="1000"/>
                                  </p:stCondLst>
                                  <p:childTnLst>
                                    <p:set>
                                      <p:cBhvr>
                                        <p:cTn id="9" dur="indefinite"/>
                                        <p:tgtEl>
                                          <p:spTgt spid="34"/>
                                        </p:tgtEl>
                                        <p:attrNameLst>
                                          <p:attrName>style.opacity</p:attrName>
                                        </p:attrNameLst>
                                      </p:cBhvr>
                                      <p:to>
                                        <p:strVal val="0.5"/>
                                      </p:to>
                                    </p:set>
                                    <p:animEffect filter="image" prLst="opacity: 0.5">
                                      <p:cBhvr rctx="IE">
                                        <p:cTn id="10" dur="indefinite"/>
                                        <p:tgtEl>
                                          <p:spTgt spid="34"/>
                                        </p:tgtEl>
                                      </p:cBhvr>
                                    </p:animEffect>
                                  </p:childTnLst>
                                </p:cTn>
                              </p:par>
                              <p:par>
                                <p:cTn id="11" presetID="9" presetClass="emph" presetSubtype="0" nodeType="withEffect">
                                  <p:stCondLst>
                                    <p:cond delay="1000"/>
                                  </p:stCondLst>
                                  <p:childTnLst>
                                    <p:set>
                                      <p:cBhvr>
                                        <p:cTn id="12" dur="indefinite"/>
                                        <p:tgtEl>
                                          <p:spTgt spid="38"/>
                                        </p:tgtEl>
                                        <p:attrNameLst>
                                          <p:attrName>style.opacity</p:attrName>
                                        </p:attrNameLst>
                                      </p:cBhvr>
                                      <p:to>
                                        <p:strVal val="0.5"/>
                                      </p:to>
                                    </p:set>
                                    <p:animEffect filter="image" prLst="opacity: 0.5">
                                      <p:cBhvr rctx="IE">
                                        <p:cTn id="13" dur="indefinite"/>
                                        <p:tgtEl>
                                          <p:spTgt spid="38"/>
                                        </p:tgtEl>
                                      </p:cBhvr>
                                    </p:animEffect>
                                  </p:childTnLst>
                                </p:cTn>
                              </p:par>
                              <p:par>
                                <p:cTn id="14" presetID="9" presetClass="emph" presetSubtype="0" grpId="0" nodeType="withEffect">
                                  <p:stCondLst>
                                    <p:cond delay="1000"/>
                                  </p:stCondLst>
                                  <p:childTnLst>
                                    <p:set>
                                      <p:cBhvr>
                                        <p:cTn id="15" dur="indefinite"/>
                                        <p:tgtEl>
                                          <p:spTgt spid="18"/>
                                        </p:tgtEl>
                                        <p:attrNameLst>
                                          <p:attrName>style.opacity</p:attrName>
                                        </p:attrNameLst>
                                      </p:cBhvr>
                                      <p:to>
                                        <p:strVal val="0.5"/>
                                      </p:to>
                                    </p:set>
                                    <p:animEffect filter="image" prLst="opacity: 0.5">
                                      <p:cBhvr rctx="IE">
                                        <p:cTn id="16" dur="indefinite"/>
                                        <p:tgtEl>
                                          <p:spTgt spid="18"/>
                                        </p:tgtEl>
                                      </p:cBhvr>
                                    </p:animEffect>
                                  </p:childTnLst>
                                </p:cTn>
                              </p:par>
                              <p:par>
                                <p:cTn id="17" presetID="9" presetClass="emph" presetSubtype="0" nodeType="withEffect">
                                  <p:stCondLst>
                                    <p:cond delay="1000"/>
                                  </p:stCondLst>
                                  <p:childTnLst>
                                    <p:set>
                                      <p:cBhvr>
                                        <p:cTn id="18" dur="indefinite"/>
                                        <p:tgtEl>
                                          <p:spTgt spid="62"/>
                                        </p:tgtEl>
                                        <p:attrNameLst>
                                          <p:attrName>style.opacity</p:attrName>
                                        </p:attrNameLst>
                                      </p:cBhvr>
                                      <p:to>
                                        <p:strVal val="0.5"/>
                                      </p:to>
                                    </p:set>
                                    <p:animEffect filter="image" prLst="opacity: 0.5">
                                      <p:cBhvr rctx="IE">
                                        <p:cTn id="19" dur="indefinite"/>
                                        <p:tgtEl>
                                          <p:spTgt spid="62"/>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computer&#10;&#10;Description automatically generated">
            <a:extLst>
              <a:ext uri="{FF2B5EF4-FFF2-40B4-BE49-F238E27FC236}">
                <a16:creationId xmlns:a16="http://schemas.microsoft.com/office/drawing/2014/main" id="{94C46CCE-A518-4BB0-B22F-126B275A52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Espace réservé du contenu 2">
            <a:extLst>
              <a:ext uri="{FF2B5EF4-FFF2-40B4-BE49-F238E27FC236}">
                <a16:creationId xmlns:a16="http://schemas.microsoft.com/office/drawing/2014/main" id="{CF390821-87AF-4D15-94E6-3589928541B0}"/>
              </a:ext>
            </a:extLst>
          </p:cNvPr>
          <p:cNvSpPr txBox="1">
            <a:spLocks/>
          </p:cNvSpPr>
          <p:nvPr/>
        </p:nvSpPr>
        <p:spPr>
          <a:xfrm>
            <a:off x="3162822" y="4948912"/>
            <a:ext cx="6376594" cy="661056"/>
          </a:xfrm>
          <a:prstGeom prst="rect">
            <a:avLst/>
          </a:prstGeom>
          <a:ln w="38100">
            <a:no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1">
                    <a:lumMod val="75000"/>
                  </a:schemeClr>
                </a:solidFill>
                <a:latin typeface="Roboto" pitchFamily="2" charset="0"/>
                <a:ea typeface="Roboto" pitchFamily="2"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500"/>
              </a:spcBef>
              <a:buFontTx/>
              <a:buNone/>
              <a:defRPr sz="240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zh-CN" altLang="en-US" sz="5400" b="1" dirty="0">
                <a:solidFill>
                  <a:srgbClr val="0092CB"/>
                </a:solidFill>
                <a:latin typeface="Times New Roman" panose="02020603050405020304" pitchFamily="18" charset="0"/>
                <a:ea typeface="STXihei" panose="02010600040101010101" pitchFamily="2" charset="-122"/>
                <a:cs typeface="Times New Roman" panose="02020603050405020304" pitchFamily="18" charset="0"/>
              </a:rPr>
              <a:t>行动内审查（</a:t>
            </a:r>
            <a:r>
              <a:rPr lang="sv-SE" sz="5400" b="1" dirty="0">
                <a:solidFill>
                  <a:srgbClr val="0092CB"/>
                </a:solidFill>
                <a:latin typeface="Times New Roman" panose="02020603050405020304" pitchFamily="18" charset="0"/>
                <a:ea typeface="STXihei" panose="02010600040101010101" pitchFamily="2" charset="-122"/>
                <a:cs typeface="Times New Roman" panose="02020603050405020304" pitchFamily="18" charset="0"/>
              </a:rPr>
              <a:t>IAR</a:t>
            </a:r>
            <a:r>
              <a:rPr lang="zh-CN" altLang="en-US" sz="5400" b="1" dirty="0">
                <a:solidFill>
                  <a:srgbClr val="0092CB"/>
                </a:solidFill>
                <a:latin typeface="Times New Roman" panose="02020603050405020304" pitchFamily="18" charset="0"/>
                <a:ea typeface="STXihei" panose="02010600040101010101" pitchFamily="2" charset="-122"/>
                <a:cs typeface="Times New Roman" panose="02020603050405020304" pitchFamily="18" charset="0"/>
              </a:rPr>
              <a:t>）</a:t>
            </a:r>
            <a:endParaRPr lang="en-GB" sz="4800" b="1" dirty="0">
              <a:solidFill>
                <a:srgbClr val="0092CB"/>
              </a:solidFill>
              <a:latin typeface="Times New Roman" panose="02020603050405020304" pitchFamily="18" charset="0"/>
              <a:ea typeface="STXihei" panose="02010600040101010101" pitchFamily="2" charset="-122"/>
              <a:cs typeface="Times New Roman" panose="02020603050405020304" pitchFamily="18" charset="0"/>
            </a:endParaRPr>
          </a:p>
        </p:txBody>
      </p:sp>
      <p:sp>
        <p:nvSpPr>
          <p:cNvPr id="11" name="Rectangle 10">
            <a:extLst>
              <a:ext uri="{FF2B5EF4-FFF2-40B4-BE49-F238E27FC236}">
                <a16:creationId xmlns:a16="http://schemas.microsoft.com/office/drawing/2014/main" id="{9DCEA8B9-5DC2-4D56-B799-F743D3170487}"/>
              </a:ext>
            </a:extLst>
          </p:cNvPr>
          <p:cNvSpPr/>
          <p:nvPr/>
        </p:nvSpPr>
        <p:spPr>
          <a:xfrm>
            <a:off x="8116922" y="3675302"/>
            <a:ext cx="3874603" cy="1034129"/>
          </a:xfrm>
          <a:prstGeom prst="rect">
            <a:avLst/>
          </a:prstGeom>
          <a:solidFill>
            <a:srgbClr val="FFFF00"/>
          </a:solidFill>
        </p:spPr>
        <p:txBody>
          <a:bodyPr wrap="square">
            <a:spAutoFit/>
          </a:bodyPr>
          <a:lstStyle/>
          <a:p>
            <a:pPr algn="r">
              <a:lnSpc>
                <a:spcPct val="85000"/>
              </a:lnSpc>
              <a:tabLst>
                <a:tab pos="3236913" algn="l"/>
              </a:tabLst>
            </a:pPr>
            <a:r>
              <a:rPr lang="zh-CN" altLang="en-US" sz="3600" dirty="0">
                <a:ln w="1905"/>
                <a:solidFill>
                  <a:schemeClr val="accent1">
                    <a:lumMod val="50000"/>
                  </a:schemeClr>
                </a:solidFill>
                <a:effectLst>
                  <a:innerShdw blurRad="69850" dist="43180" dir="5400000">
                    <a:srgbClr val="000000">
                      <a:alpha val="65000"/>
                    </a:srgbClr>
                  </a:innerShdw>
                </a:effectLst>
                <a:latin typeface="STXihei" panose="02010600040101010101" pitchFamily="2" charset="-122"/>
                <a:ea typeface="STXihei" panose="02010600040101010101" pitchFamily="2" charset="-122"/>
                <a:cs typeface="Arial" panose="020B0604020202020204" pitchFamily="34" charset="0"/>
              </a:rPr>
              <a:t>国家</a:t>
            </a:r>
            <a:endParaRPr lang="fr-CA" sz="3600" dirty="0">
              <a:ln w="1905"/>
              <a:solidFill>
                <a:schemeClr val="accent1">
                  <a:lumMod val="50000"/>
                </a:schemeClr>
              </a:solidFill>
              <a:effectLst>
                <a:innerShdw blurRad="69850" dist="43180" dir="5400000">
                  <a:srgbClr val="000000">
                    <a:alpha val="65000"/>
                  </a:srgbClr>
                </a:innerShdw>
              </a:effectLst>
              <a:latin typeface="STXihei" panose="02010600040101010101" pitchFamily="2" charset="-122"/>
              <a:ea typeface="STXihei" panose="02010600040101010101" pitchFamily="2" charset="-122"/>
              <a:cs typeface="Arial" panose="020B0604020202020204" pitchFamily="34" charset="0"/>
            </a:endParaRPr>
          </a:p>
          <a:p>
            <a:pPr algn="r">
              <a:lnSpc>
                <a:spcPct val="85000"/>
              </a:lnSpc>
              <a:tabLst>
                <a:tab pos="3236913" algn="l"/>
              </a:tabLst>
            </a:pPr>
            <a:r>
              <a:rPr lang="zh-CN" altLang="en-US" sz="3600" dirty="0">
                <a:ln w="1905"/>
                <a:solidFill>
                  <a:schemeClr val="accent1">
                    <a:lumMod val="50000"/>
                  </a:schemeClr>
                </a:solidFill>
                <a:effectLst>
                  <a:innerShdw blurRad="69850" dist="43180" dir="5400000">
                    <a:srgbClr val="000000">
                      <a:alpha val="65000"/>
                    </a:srgbClr>
                  </a:innerShdw>
                </a:effectLst>
                <a:latin typeface="STXihei" panose="02010600040101010101" pitchFamily="2" charset="-122"/>
                <a:ea typeface="STXihei" panose="02010600040101010101" pitchFamily="2" charset="-122"/>
                <a:cs typeface="Arial" panose="020B0604020202020204" pitchFamily="34" charset="0"/>
              </a:rPr>
              <a:t>日期</a:t>
            </a:r>
            <a:endParaRPr lang="fr-CA" sz="3600" dirty="0">
              <a:ln w="1905"/>
              <a:solidFill>
                <a:schemeClr val="accent1">
                  <a:lumMod val="50000"/>
                </a:schemeClr>
              </a:solidFill>
              <a:effectLst>
                <a:innerShdw blurRad="69850" dist="43180" dir="5400000">
                  <a:srgbClr val="000000">
                    <a:alpha val="65000"/>
                  </a:srgbClr>
                </a:innerShdw>
              </a:effectLst>
              <a:latin typeface="STXihei" panose="02010600040101010101" pitchFamily="2" charset="-122"/>
              <a:ea typeface="STXihei" panose="02010600040101010101" pitchFamily="2" charset="-122"/>
              <a:cs typeface="Arial" panose="020B0604020202020204" pitchFamily="34" charset="0"/>
            </a:endParaRPr>
          </a:p>
        </p:txBody>
      </p:sp>
      <p:pic>
        <p:nvPicPr>
          <p:cNvPr id="13" name="Picture 12" descr="A picture containing drawing&#10;&#10;Description automatically generated">
            <a:extLst>
              <a:ext uri="{FF2B5EF4-FFF2-40B4-BE49-F238E27FC236}">
                <a16:creationId xmlns:a16="http://schemas.microsoft.com/office/drawing/2014/main" id="{CE11BD03-44A5-4EAE-A1E8-2E525FD0BD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132" y="5924272"/>
            <a:ext cx="1601773" cy="693488"/>
          </a:xfrm>
          <a:prstGeom prst="rect">
            <a:avLst/>
          </a:prstGeom>
          <a:ln w="152400">
            <a:solidFill>
              <a:srgbClr val="FFFF00"/>
            </a:solidFill>
          </a:ln>
        </p:spPr>
      </p:pic>
      <p:sp>
        <p:nvSpPr>
          <p:cNvPr id="14" name="TextBox 13">
            <a:extLst>
              <a:ext uri="{FF2B5EF4-FFF2-40B4-BE49-F238E27FC236}">
                <a16:creationId xmlns:a16="http://schemas.microsoft.com/office/drawing/2014/main" id="{0EE7CF4A-B751-4A5B-B24F-B16AA7DAD81B}"/>
              </a:ext>
            </a:extLst>
          </p:cNvPr>
          <p:cNvSpPr txBox="1"/>
          <p:nvPr/>
        </p:nvSpPr>
        <p:spPr>
          <a:xfrm>
            <a:off x="148830" y="2824620"/>
            <a:ext cx="4132863" cy="1107996"/>
          </a:xfrm>
          <a:prstGeom prst="rect">
            <a:avLst/>
          </a:prstGeom>
          <a:noFill/>
        </p:spPr>
        <p:txBody>
          <a:bodyPr wrap="none" rtlCol="0">
            <a:spAutoFit/>
          </a:bodyPr>
          <a:lstStyle/>
          <a:p>
            <a:r>
              <a:rPr lang="en-US" sz="6600" b="1" dirty="0">
                <a:solidFill>
                  <a:schemeClr val="bg1"/>
                </a:solidFill>
                <a:latin typeface="Times New Roman" panose="02020603050405020304" pitchFamily="18" charset="0"/>
                <a:cs typeface="Times New Roman" panose="02020603050405020304" pitchFamily="18" charset="0"/>
              </a:rPr>
              <a:t>COVID-19</a:t>
            </a:r>
          </a:p>
        </p:txBody>
      </p:sp>
      <p:pic>
        <p:nvPicPr>
          <p:cNvPr id="2050" name="Picture 2" descr="C:\Users\hanbin\Desktop\世卫组织图片蓝色.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08672" y="5924272"/>
            <a:ext cx="2882853" cy="894218"/>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712534" y="6335869"/>
            <a:ext cx="1107996" cy="276999"/>
          </a:xfrm>
          <a:prstGeom prst="rect">
            <a:avLst/>
          </a:prstGeom>
        </p:spPr>
        <p:txBody>
          <a:bodyPr wrap="none">
            <a:spAutoFit/>
          </a:bodyPr>
          <a:lstStyle/>
          <a:p>
            <a:r>
              <a:rPr lang="zh-CN" altLang="en-US" sz="1200" dirty="0">
                <a:latin typeface="宋体" panose="02010600030101010101" pitchFamily="2" charset="-122"/>
                <a:ea typeface="宋体" panose="02010600030101010101" pitchFamily="2" charset="-122"/>
              </a:rPr>
              <a:t>您的标志在此</a:t>
            </a:r>
          </a:p>
        </p:txBody>
      </p:sp>
    </p:spTree>
    <p:extLst>
      <p:ext uri="{BB962C8B-B14F-4D97-AF65-F5344CB8AC3E}">
        <p14:creationId xmlns:p14="http://schemas.microsoft.com/office/powerpoint/2010/main" val="23005734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50A80E5-4749-41F7-B89F-3BA932B89482}"/>
              </a:ext>
            </a:extLst>
          </p:cNvPr>
          <p:cNvGrpSpPr/>
          <p:nvPr/>
        </p:nvGrpSpPr>
        <p:grpSpPr>
          <a:xfrm>
            <a:off x="322089" y="958893"/>
            <a:ext cx="11633973" cy="5651678"/>
            <a:chOff x="322089" y="1023357"/>
            <a:chExt cx="11633973" cy="5651678"/>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rgbClr val="008080">
                <a:alpha val="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1" name="Rectangle 10">
              <a:extLst>
                <a:ext uri="{FF2B5EF4-FFF2-40B4-BE49-F238E27FC236}">
                  <a16:creationId xmlns:a16="http://schemas.microsoft.com/office/drawing/2014/main" id="{10B814DD-7EF5-4886-BB3C-5B060478E382}"/>
                </a:ext>
              </a:extLst>
            </p:cNvPr>
            <p:cNvSpPr/>
            <p:nvPr/>
          </p:nvSpPr>
          <p:spPr>
            <a:xfrm>
              <a:off x="1249501" y="1023357"/>
              <a:ext cx="1070656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anchor="ctr" anchorCtr="0">
              <a:noAutofit/>
            </a:bodyPr>
            <a:lstStyle/>
            <a:p>
              <a:pPr marL="1430338" lvl="0" indent="-1430338" algn="l" defTabSz="1244600">
                <a:lnSpc>
                  <a:spcPct val="90000"/>
                </a:lnSpc>
                <a:spcBef>
                  <a:spcPct val="0"/>
                </a:spcBef>
                <a:spcAft>
                  <a:spcPct val="35000"/>
                </a:spcAft>
                <a:buNone/>
              </a:pPr>
              <a:r>
                <a:rPr lang="zh-CN" altLang="en-US" sz="2800" kern="1200" dirty="0">
                  <a:latin typeface="Times New Roman" panose="02020603050405020304" pitchFamily="18" charset="0"/>
                  <a:ea typeface="宋体" panose="02010600030101010101" pitchFamily="2" charset="-122"/>
                  <a:cs typeface="Times New Roman" panose="02020603050405020304" pitchFamily="18" charset="0"/>
                </a:rPr>
                <a:t>步骤</a:t>
              </a:r>
              <a:r>
                <a:rPr lang="en-US" altLang="zh-CN" sz="2800" kern="1200" dirty="0">
                  <a:latin typeface="Times New Roman" panose="02020603050405020304" pitchFamily="18" charset="0"/>
                  <a:ea typeface="宋体" panose="02010600030101010101" pitchFamily="2" charset="-122"/>
                  <a:cs typeface="Times New Roman" panose="02020603050405020304" pitchFamily="18" charset="0"/>
                </a:rPr>
                <a:t>3</a:t>
              </a:r>
              <a:r>
                <a:rPr lang="zh-CN" altLang="en-US" sz="2800" kern="1200"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rPr>
                <a:t>前进方向</a:t>
              </a:r>
              <a:endParaRPr lang="en-US" sz="2800" b="1" dirty="0">
                <a:solidFill>
                  <a:prstClr val="white"/>
                </a:solidFill>
                <a:latin typeface="Times New Roman" panose="02020603050405020304" pitchFamily="18" charset="0"/>
                <a:ea typeface="STXihei" panose="02010600040101010101" pitchFamily="2" charset="-122"/>
                <a:cs typeface="Times New Roman" panose="02020603050405020304" pitchFamily="18" charset="0"/>
              </a:endParaRPr>
            </a:p>
          </p:txBody>
        </p:sp>
      </p:grpSp>
      <p:sp>
        <p:nvSpPr>
          <p:cNvPr id="6" name="Rectangle 5"/>
          <p:cNvSpPr/>
          <p:nvPr/>
        </p:nvSpPr>
        <p:spPr>
          <a:xfrm>
            <a:off x="1367322" y="1682460"/>
            <a:ext cx="10468383" cy="4236673"/>
          </a:xfrm>
          <a:prstGeom prst="rect">
            <a:avLst/>
          </a:prstGeom>
        </p:spPr>
        <p:txBody>
          <a:bodyPr wrap="square">
            <a:spAutoFit/>
          </a:bodyPr>
          <a:lstStyle/>
          <a:p>
            <a:pPr lvl="0"/>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在全体会议中，讨论并商定如下事宜：</a:t>
            </a: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pPr lvl="0"/>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pPr marL="457200" lvl="0" indent="-457200">
              <a:lnSpc>
                <a:spcPts val="3700"/>
              </a:lnSpc>
              <a:buFontTx/>
              <a:buChar char="-"/>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确定：</a:t>
            </a: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pPr marL="914400" lvl="1" indent="-457200">
              <a:lnSpc>
                <a:spcPts val="3700"/>
              </a:lnSpc>
              <a:buFontTx/>
              <a:buChar char="-"/>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哪些事项可以立即处理，以改进正在进行的应对；</a:t>
            </a: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pPr marL="914400" lvl="1" indent="-457200">
              <a:lnSpc>
                <a:spcPts val="3700"/>
              </a:lnSpc>
              <a:buFontTx/>
              <a:buChar char="-"/>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哪些事项可以在中期或长期完成，以改进对下一波</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COVID-19</a:t>
            </a: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暴发的应对。</a:t>
            </a: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pPr marL="457200" lvl="0" indent="-457200">
              <a:lnSpc>
                <a:spcPts val="3700"/>
              </a:lnSpc>
              <a:buFontTx/>
              <a:buChar char="-"/>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成立行动内审查后续行动小组</a:t>
            </a: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pPr marL="457200" lvl="0" indent="-457200">
              <a:lnSpc>
                <a:spcPts val="3700"/>
              </a:lnSpc>
              <a:buFontTx/>
              <a:buChar char="-"/>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记录建议执行进展情况的过程</a:t>
            </a: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a:p>
            <a:pPr marL="457200" lvl="0" indent="-457200">
              <a:lnSpc>
                <a:spcPts val="3700"/>
              </a:lnSpc>
              <a:buFontTx/>
              <a:buChar char="-"/>
            </a:pPr>
            <a:r>
              <a:rPr lang="zh-CN" altLang="en-US" sz="2800" dirty="0">
                <a:latin typeface="Times New Roman" panose="02020603050405020304" pitchFamily="18" charset="0"/>
                <a:ea typeface="宋体" panose="02010600030101010101" pitchFamily="2" charset="-122"/>
                <a:cs typeface="Times New Roman" panose="02020603050405020304" pitchFamily="18" charset="0"/>
              </a:rPr>
              <a:t>确保高级领导班子参与的方法</a:t>
            </a:r>
            <a:endParaRPr lang="en-US" sz="2800" dirty="0">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0" name="Group 25">
            <a:extLst>
              <a:ext uri="{FF2B5EF4-FFF2-40B4-BE49-F238E27FC236}">
                <a16:creationId xmlns:a16="http://schemas.microsoft.com/office/drawing/2014/main" id="{A21E29B2-FE9C-4986-97F5-D81576C51A1D}"/>
              </a:ext>
            </a:extLst>
          </p:cNvPr>
          <p:cNvGrpSpPr/>
          <p:nvPr/>
        </p:nvGrpSpPr>
        <p:grpSpPr>
          <a:xfrm>
            <a:off x="-80" y="755656"/>
            <a:ext cx="1249581" cy="1250897"/>
            <a:chOff x="3200499" y="3735720"/>
            <a:chExt cx="1488832" cy="1490400"/>
          </a:xfrm>
        </p:grpSpPr>
        <p:sp>
          <p:nvSpPr>
            <p:cNvPr id="13" name="Rectangle: Rounded Corners 26">
              <a:extLst>
                <a:ext uri="{FF2B5EF4-FFF2-40B4-BE49-F238E27FC236}">
                  <a16:creationId xmlns:a16="http://schemas.microsoft.com/office/drawing/2014/main" id="{A85F7754-2BFF-454C-85A9-8E7E8DCB0DCB}"/>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pPr algn="ctr"/>
              <a:r>
                <a:rPr lang="zh-CN" altLang="en-US" sz="1600" b="1" dirty="0">
                  <a:latin typeface="Times New Roman" panose="02020603050405020304" pitchFamily="18" charset="0"/>
                  <a:ea typeface="黑体" panose="02010609060101010101" pitchFamily="49" charset="-122"/>
                  <a:cs typeface="Times New Roman" panose="02020603050405020304" pitchFamily="18" charset="0"/>
                </a:rPr>
                <a:t>步骤</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3</a:t>
              </a:r>
              <a:endParaRPr lang="en-US" sz="16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4" name="Rectangle: Rounded Corners 27">
              <a:extLst>
                <a:ext uri="{FF2B5EF4-FFF2-40B4-BE49-F238E27FC236}">
                  <a16:creationId xmlns:a16="http://schemas.microsoft.com/office/drawing/2014/main" id="{6437FAB6-DA8C-4F82-909D-B1AC85E7A224}"/>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p>
          </p:txBody>
        </p:sp>
        <p:sp>
          <p:nvSpPr>
            <p:cNvPr id="15" name="Freeform: Shape 28">
              <a:extLst>
                <a:ext uri="{FF2B5EF4-FFF2-40B4-BE49-F238E27FC236}">
                  <a16:creationId xmlns:a16="http://schemas.microsoft.com/office/drawing/2014/main" id="{FFD3A510-E927-4F5F-AF5C-D24BCEFB9DFE}"/>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lstStyle/>
            <a:p>
              <a:pPr algn="ctr"/>
              <a:endParaRPr lang="en-US" sz="1600">
                <a:solidFill>
                  <a:schemeClr val="tx1"/>
                </a:solidFill>
              </a:endParaRPr>
            </a:p>
          </p:txBody>
        </p:sp>
      </p:grpSp>
    </p:spTree>
    <p:extLst>
      <p:ext uri="{BB962C8B-B14F-4D97-AF65-F5344CB8AC3E}">
        <p14:creationId xmlns:p14="http://schemas.microsoft.com/office/powerpoint/2010/main" val="12404130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contenu 4">
            <a:extLst>
              <a:ext uri="{FF2B5EF4-FFF2-40B4-BE49-F238E27FC236}">
                <a16:creationId xmlns:a16="http://schemas.microsoft.com/office/drawing/2014/main" id="{6D3D3403-9406-4DC7-BB91-0E1DF4CD26B5}"/>
              </a:ext>
            </a:extLst>
          </p:cNvPr>
          <p:cNvSpPr>
            <a:spLocks noGrp="1"/>
          </p:cNvSpPr>
          <p:nvPr>
            <p:ph idx="1"/>
          </p:nvPr>
        </p:nvSpPr>
        <p:spPr>
          <a:xfrm>
            <a:off x="0" y="5623034"/>
            <a:ext cx="12192000" cy="1234966"/>
          </a:xfrm>
        </p:spPr>
        <p:txBody>
          <a:bodyPr>
            <a:normAutofit/>
          </a:bodyPr>
          <a:lstStyle/>
          <a:p>
            <a:pPr algn="ctr"/>
            <a:r>
              <a:rPr lang="zh-CN" altLang="en-US" sz="3600" b="1" dirty="0">
                <a:latin typeface="黑体" panose="02010609060101010101" pitchFamily="49" charset="-122"/>
                <a:ea typeface="黑体" panose="02010609060101010101" pitchFamily="49" charset="-122"/>
              </a:rPr>
              <a:t>         </a:t>
            </a:r>
            <a:r>
              <a:rPr lang="zh-CN" altLang="en-US" sz="3600" b="1" dirty="0">
                <a:latin typeface="Times New Roman" panose="02020603050405020304" pitchFamily="18" charset="0"/>
                <a:ea typeface="STXihei" panose="02010600040101010101" pitchFamily="2" charset="-122"/>
                <a:cs typeface="Times New Roman" panose="02020603050405020304" pitchFamily="18" charset="0"/>
              </a:rPr>
              <a:t>感谢您的协助拯救生命！</a:t>
            </a:r>
            <a:endParaRPr lang="en-GB" sz="3600" b="1" noProof="0" dirty="0">
              <a:latin typeface="Times New Roman" panose="02020603050405020304" pitchFamily="18" charset="0"/>
              <a:ea typeface="STXihei" panose="02010600040101010101" pitchFamily="2" charset="-122"/>
              <a:cs typeface="Times New Roman" panose="02020603050405020304" pitchFamily="18" charset="0"/>
            </a:endParaRPr>
          </a:p>
          <a:p>
            <a:pPr algn="ctr"/>
            <a:endParaRPr lang="en-GB" noProof="0" dirty="0"/>
          </a:p>
        </p:txBody>
      </p:sp>
      <p:pic>
        <p:nvPicPr>
          <p:cNvPr id="2" name="Picture 1">
            <a:extLst>
              <a:ext uri="{FF2B5EF4-FFF2-40B4-BE49-F238E27FC236}">
                <a16:creationId xmlns:a16="http://schemas.microsoft.com/office/drawing/2014/main" id="{CD0772BA-E77E-4DEB-A395-A598C34882D0}"/>
              </a:ext>
            </a:extLst>
          </p:cNvPr>
          <p:cNvPicPr>
            <a:picLocks noChangeAspect="1"/>
          </p:cNvPicPr>
          <p:nvPr/>
        </p:nvPicPr>
        <p:blipFill>
          <a:blip r:embed="rId3"/>
          <a:stretch>
            <a:fillRect/>
          </a:stretch>
        </p:blipFill>
        <p:spPr>
          <a:xfrm>
            <a:off x="4233954" y="1151164"/>
            <a:ext cx="4545623" cy="4191000"/>
          </a:xfrm>
          <a:prstGeom prst="rect">
            <a:avLst/>
          </a:prstGeom>
        </p:spPr>
      </p:pic>
      <p:sp>
        <p:nvSpPr>
          <p:cNvPr id="3" name="Rectangle 2">
            <a:extLst>
              <a:ext uri="{FF2B5EF4-FFF2-40B4-BE49-F238E27FC236}">
                <a16:creationId xmlns:a16="http://schemas.microsoft.com/office/drawing/2014/main" id="{3E295D0D-08C0-46E6-8769-B6DD7553EB03}"/>
              </a:ext>
            </a:extLst>
          </p:cNvPr>
          <p:cNvSpPr/>
          <p:nvPr/>
        </p:nvSpPr>
        <p:spPr>
          <a:xfrm>
            <a:off x="5071189" y="1310653"/>
            <a:ext cx="2871151" cy="1338442"/>
          </a:xfrm>
          <a:prstGeom prst="rect">
            <a:avLst/>
          </a:prstGeom>
          <a:solidFill>
            <a:schemeClr val="bg1"/>
          </a:solidFill>
          <a:ln>
            <a:solidFill>
              <a:schemeClr val="tx1"/>
            </a:solidFill>
          </a:ln>
          <a:effectLst>
            <a:outerShdw blurRad="50800" dist="76200" dir="2700000" algn="tl" rotWithShape="0">
              <a:prstClr val="black">
                <a:alpha val="40000"/>
              </a:prstClr>
            </a:outerShdw>
          </a:effectLst>
          <a:scene3d>
            <a:camera prst="perspectiveHeroicExtremeLef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fr-FR" sz="4000" b="1" dirty="0">
                <a:solidFill>
                  <a:schemeClr val="tx1"/>
                </a:solidFill>
                <a:latin typeface="Kristen ITC" panose="03050502040202030202" pitchFamily="66" charset="0"/>
              </a:rPr>
              <a:t>谢谢</a:t>
            </a:r>
            <a:r>
              <a:rPr lang="ja-JP" altLang="en-US" sz="4000" b="1" dirty="0">
                <a:solidFill>
                  <a:schemeClr val="tx1"/>
                </a:solidFill>
                <a:latin typeface="Kristen ITC" panose="03050502040202030202" pitchFamily="66" charset="0"/>
              </a:rPr>
              <a:t>您</a:t>
            </a:r>
            <a:endParaRPr lang="en-US" sz="4000" b="1" dirty="0">
              <a:solidFill>
                <a:schemeClr val="tx1"/>
              </a:solidFill>
              <a:latin typeface="Kristen ITC" panose="03050502040202030202" pitchFamily="66" charset="0"/>
            </a:endParaRPr>
          </a:p>
        </p:txBody>
      </p:sp>
    </p:spTree>
    <p:extLst>
      <p:ext uri="{BB962C8B-B14F-4D97-AF65-F5344CB8AC3E}">
        <p14:creationId xmlns:p14="http://schemas.microsoft.com/office/powerpoint/2010/main" val="3980131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193587" cy="6857999"/>
          </a:xfrm>
          <a:prstGeom prst="rect">
            <a:avLst/>
          </a:prstGeom>
        </p:spPr>
      </p:pic>
      <p:sp>
        <p:nvSpPr>
          <p:cNvPr id="4" name="Punched Tape 3">
            <a:extLst>
              <a:ext uri="{FF2B5EF4-FFF2-40B4-BE49-F238E27FC236}">
                <a16:creationId xmlns:a16="http://schemas.microsoft.com/office/drawing/2014/main" id="{A36F147A-3CFE-4352-80E6-B77943EB99DD}"/>
              </a:ext>
            </a:extLst>
          </p:cNvPr>
          <p:cNvSpPr/>
          <p:nvPr/>
        </p:nvSpPr>
        <p:spPr>
          <a:xfrm>
            <a:off x="1762125" y="1651001"/>
            <a:ext cx="9572625" cy="3635374"/>
          </a:xfrm>
          <a:prstGeom prst="flowChartPunchedTape">
            <a:avLst/>
          </a:prstGeom>
          <a:solidFill>
            <a:srgbClr val="D19D0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fr-FR" sz="8000" b="1" dirty="0">
                <a:solidFill>
                  <a:schemeClr val="tx1"/>
                </a:solidFill>
                <a:latin typeface="Wide Latin"/>
                <a:cs typeface="Wide Latin"/>
              </a:rPr>
              <a:t>欢迎</a:t>
            </a:r>
            <a:endParaRPr lang="pt-PT" sz="8000" b="1" dirty="0">
              <a:solidFill>
                <a:schemeClr val="tx1"/>
              </a:solidFill>
              <a:latin typeface="Wide Latin"/>
              <a:cs typeface="Wide Latin"/>
            </a:endParaRPr>
          </a:p>
        </p:txBody>
      </p:sp>
    </p:spTree>
    <p:extLst>
      <p:ext uri="{BB962C8B-B14F-4D97-AF65-F5344CB8AC3E}">
        <p14:creationId xmlns:p14="http://schemas.microsoft.com/office/powerpoint/2010/main" val="320930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897029-44C4-4E7C-BB44-5035EDC58C6B}"/>
              </a:ext>
            </a:extLst>
          </p:cNvPr>
          <p:cNvSpPr>
            <a:spLocks noGrp="1"/>
          </p:cNvSpPr>
          <p:nvPr>
            <p:ph type="title"/>
          </p:nvPr>
        </p:nvSpPr>
        <p:spPr>
          <a:xfrm>
            <a:off x="335185" y="108285"/>
            <a:ext cx="12192000" cy="636625"/>
          </a:xfrm>
        </p:spPr>
        <p:txBody>
          <a:bodyPr>
            <a:normAutofit/>
          </a:bodyPr>
          <a:lstStyle/>
          <a:p>
            <a:r>
              <a:rPr lang="zh-CN" altLang="en-US" dirty="0">
                <a:latin typeface="黑体" panose="02010609060101010101" pitchFamily="49" charset="-122"/>
                <a:ea typeface="黑体" panose="02010609060101010101" pitchFamily="49" charset="-122"/>
              </a:rPr>
              <a:t>改编自</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行动后审查指南</a:t>
            </a:r>
            <a:r>
              <a:rPr lang="en-US" altLang="zh-CN" dirty="0">
                <a:latin typeface="黑体" panose="02010609060101010101" pitchFamily="49" charset="-122"/>
                <a:ea typeface="黑体" panose="02010609060101010101" pitchFamily="49" charset="-122"/>
              </a:rPr>
              <a:t>》</a:t>
            </a:r>
            <a:endParaRPr lang="en-GB" dirty="0">
              <a:latin typeface="黑体" panose="02010609060101010101" pitchFamily="49" charset="-122"/>
              <a:ea typeface="黑体" panose="02010609060101010101" pitchFamily="49" charset="-122"/>
            </a:endParaRPr>
          </a:p>
        </p:txBody>
      </p:sp>
      <p:sp>
        <p:nvSpPr>
          <p:cNvPr id="4" name="Espace réservé du contenu 3">
            <a:extLst>
              <a:ext uri="{FF2B5EF4-FFF2-40B4-BE49-F238E27FC236}">
                <a16:creationId xmlns:a16="http://schemas.microsoft.com/office/drawing/2014/main" id="{880228A5-86B2-4583-A2C5-5F6201FF8F34}"/>
              </a:ext>
            </a:extLst>
          </p:cNvPr>
          <p:cNvSpPr>
            <a:spLocks noGrp="1"/>
          </p:cNvSpPr>
          <p:nvPr>
            <p:ph sz="half" idx="2"/>
          </p:nvPr>
        </p:nvSpPr>
        <p:spPr>
          <a:xfrm>
            <a:off x="5562599" y="1319303"/>
            <a:ext cx="6169959" cy="4975470"/>
          </a:xfrm>
        </p:spPr>
        <p:txBody>
          <a:bodyPr>
            <a:normAutofit/>
          </a:bodyPr>
          <a:lstStyle/>
          <a:p>
            <a:pPr marL="214292" indent="-214292" algn="just" defTabSz="685714">
              <a:lnSpc>
                <a:spcPts val="2900"/>
              </a:lnSpc>
              <a:spcAft>
                <a:spcPts val="300"/>
              </a:spcAft>
              <a:buFont typeface="Arial" panose="020B0604020202020204" pitchFamily="34" charset="0"/>
              <a:buChar char="•"/>
            </a:pPr>
            <a:r>
              <a:rPr lang="zh-CN" altLang="en-US" sz="2400" b="1" dirty="0">
                <a:latin typeface="Times New Roman" panose="02020603050405020304" pitchFamily="18" charset="0"/>
                <a:ea typeface="STXihei" panose="02010600040101010101" pitchFamily="2" charset="-122"/>
                <a:cs typeface="Times New Roman" panose="02020603050405020304" pitchFamily="18" charset="0"/>
              </a:rPr>
              <a:t>定性审查突发事件应对行动，借此确定最佳做法、差距和所吸取的经验学习</a:t>
            </a:r>
            <a:endParaRPr lang="en-GB" sz="2400" b="1" dirty="0">
              <a:latin typeface="Times New Roman" panose="02020603050405020304" pitchFamily="18" charset="0"/>
              <a:ea typeface="STXihei" panose="02010600040101010101" pitchFamily="2" charset="-122"/>
              <a:cs typeface="Times New Roman" panose="02020603050405020304" pitchFamily="18" charset="0"/>
            </a:endParaRPr>
          </a:p>
          <a:p>
            <a:pPr marL="214292" indent="-214292" algn="just" defTabSz="685714">
              <a:lnSpc>
                <a:spcPts val="2900"/>
              </a:lnSpc>
              <a:spcAft>
                <a:spcPts val="300"/>
              </a:spcAft>
              <a:buFont typeface="Arial" panose="020B0604020202020204" pitchFamily="34" charset="0"/>
              <a:buChar char="•"/>
            </a:pPr>
            <a:r>
              <a:rPr lang="zh-CN" altLang="en-US" sz="2400" b="1" dirty="0">
                <a:latin typeface="Times New Roman" panose="02020603050405020304" pitchFamily="18" charset="0"/>
                <a:ea typeface="STXihei" panose="02010600040101010101" pitchFamily="2" charset="-122"/>
                <a:cs typeface="Times New Roman" panose="02020603050405020304" pitchFamily="18" charset="0"/>
              </a:rPr>
              <a:t>侧重于功能</a:t>
            </a:r>
            <a:r>
              <a:rPr lang="en-GB" sz="2400" b="1" dirty="0">
                <a:latin typeface="Times New Roman" panose="02020603050405020304" pitchFamily="18" charset="0"/>
                <a:ea typeface="STXihei" panose="02010600040101010101" pitchFamily="2" charset="-122"/>
                <a:cs typeface="Times New Roman" panose="02020603050405020304" pitchFamily="18" charset="0"/>
              </a:rPr>
              <a:t> </a:t>
            </a:r>
          </a:p>
          <a:p>
            <a:pPr marL="214292" indent="-214292" algn="just" defTabSz="685714">
              <a:lnSpc>
                <a:spcPts val="2900"/>
              </a:lnSpc>
              <a:spcAft>
                <a:spcPts val="300"/>
              </a:spcAft>
              <a:buFont typeface="Arial" panose="020B0604020202020204" pitchFamily="34" charset="0"/>
              <a:buChar char="•"/>
            </a:pPr>
            <a:r>
              <a:rPr lang="zh-CN" altLang="en-US" sz="2400" b="1" dirty="0">
                <a:latin typeface="Times New Roman" panose="02020603050405020304" pitchFamily="18" charset="0"/>
                <a:ea typeface="STXihei" panose="02010600040101010101" pitchFamily="2" charset="-122"/>
                <a:cs typeface="Times New Roman" panose="02020603050405020304" pitchFamily="18" charset="0"/>
              </a:rPr>
              <a:t>自愿</a:t>
            </a:r>
            <a:endParaRPr lang="en-GB" sz="2400" b="1" dirty="0">
              <a:latin typeface="Times New Roman" panose="02020603050405020304" pitchFamily="18" charset="0"/>
              <a:ea typeface="STXihei" panose="02010600040101010101" pitchFamily="2" charset="-122"/>
              <a:cs typeface="Times New Roman" panose="02020603050405020304" pitchFamily="18" charset="0"/>
            </a:endParaRPr>
          </a:p>
          <a:p>
            <a:pPr marL="214292" indent="-214292" algn="just" defTabSz="685714">
              <a:lnSpc>
                <a:spcPts val="2900"/>
              </a:lnSpc>
              <a:spcAft>
                <a:spcPts val="300"/>
              </a:spcAft>
              <a:buFont typeface="Arial" panose="020B0604020202020204" pitchFamily="34" charset="0"/>
              <a:buChar char="•"/>
            </a:pPr>
            <a:r>
              <a:rPr lang="zh-CN" altLang="en-US" sz="2400" b="1" dirty="0">
                <a:latin typeface="Times New Roman" panose="02020603050405020304" pitchFamily="18" charset="0"/>
                <a:ea typeface="STXihei" panose="02010600040101010101" pitchFamily="2" charset="-122"/>
                <a:cs typeface="Times New Roman" panose="02020603050405020304" pitchFamily="18" charset="0"/>
              </a:rPr>
              <a:t>评价真实事件 </a:t>
            </a:r>
            <a:r>
              <a:rPr lang="en-US" altLang="zh-CN" sz="2400" b="1" dirty="0">
                <a:latin typeface="Times New Roman" panose="02020603050405020304" pitchFamily="18" charset="0"/>
                <a:ea typeface="STXihei" panose="02010600040101010101" pitchFamily="2" charset="-122"/>
                <a:cs typeface="Times New Roman" panose="02020603050405020304" pitchFamily="18" charset="0"/>
              </a:rPr>
              <a:t>- </a:t>
            </a:r>
            <a:r>
              <a:rPr lang="zh-CN" altLang="en-US" sz="2400" b="1" dirty="0">
                <a:latin typeface="Times New Roman" panose="02020603050405020304" pitchFamily="18" charset="0"/>
                <a:ea typeface="STXihei" panose="02010600040101010101" pitchFamily="2" charset="-122"/>
                <a:cs typeface="Times New Roman" panose="02020603050405020304" pitchFamily="18" charset="0"/>
              </a:rPr>
              <a:t>在事件发生之后</a:t>
            </a:r>
            <a:endParaRPr lang="en-GB" sz="2400" b="1" dirty="0">
              <a:latin typeface="Times New Roman" panose="02020603050405020304" pitchFamily="18" charset="0"/>
              <a:ea typeface="STXihei" panose="02010600040101010101" pitchFamily="2" charset="-122"/>
              <a:cs typeface="Times New Roman" panose="02020603050405020304" pitchFamily="18" charset="0"/>
            </a:endParaRPr>
          </a:p>
          <a:p>
            <a:pPr marL="214292" indent="-214292" algn="just" defTabSz="685714">
              <a:lnSpc>
                <a:spcPts val="2900"/>
              </a:lnSpc>
              <a:spcAft>
                <a:spcPts val="300"/>
              </a:spcAft>
              <a:buFont typeface="Arial" panose="020B0604020202020204" pitchFamily="34" charset="0"/>
              <a:buChar char="•"/>
            </a:pPr>
            <a:r>
              <a:rPr lang="zh-CN" altLang="en-US" sz="2400" b="1" dirty="0">
                <a:latin typeface="Times New Roman" panose="02020603050405020304" pitchFamily="18" charset="0"/>
                <a:ea typeface="STXihei" panose="02010600040101010101" pitchFamily="2" charset="-122"/>
                <a:cs typeface="Times New Roman" panose="02020603050405020304" pitchFamily="18" charset="0"/>
              </a:rPr>
              <a:t>让所有参与事件的人参与进来，在开放真诚的环境中讨论所采取的行动</a:t>
            </a:r>
            <a:endParaRPr lang="en-GB" sz="2400" b="1" dirty="0">
              <a:latin typeface="Times New Roman" panose="02020603050405020304" pitchFamily="18" charset="0"/>
              <a:ea typeface="STXihei" panose="02010600040101010101" pitchFamily="2" charset="-122"/>
              <a:cs typeface="Times New Roman" panose="02020603050405020304" pitchFamily="18" charset="0"/>
            </a:endParaRPr>
          </a:p>
        </p:txBody>
      </p:sp>
      <p:sp>
        <p:nvSpPr>
          <p:cNvPr id="5" name="TextBox 6">
            <a:extLst>
              <a:ext uri="{FF2B5EF4-FFF2-40B4-BE49-F238E27FC236}">
                <a16:creationId xmlns:a16="http://schemas.microsoft.com/office/drawing/2014/main" id="{81ADC35C-2436-4510-AE19-48758035F279}"/>
              </a:ext>
            </a:extLst>
          </p:cNvPr>
          <p:cNvSpPr txBox="1">
            <a:spLocks noGrp="1"/>
          </p:cNvSpPr>
          <p:nvPr>
            <p:ph sz="half" idx="1"/>
          </p:nvPr>
        </p:nvSpPr>
        <p:spPr>
          <a:xfrm>
            <a:off x="335185" y="1328854"/>
            <a:ext cx="4704175" cy="699094"/>
          </a:xfrm>
          <a:prstGeom prst="rect">
            <a:avLst/>
          </a:prstGeom>
          <a:noFill/>
        </p:spPr>
        <p:txBody>
          <a:bodyPr vert="horz" wrap="square" lIns="68571" tIns="34286" rIns="68571" bIns="34286" numCol="1" rtlCol="0" anchor="t" anchorCtr="0" compatLnSpc="1">
            <a:prstTxWarp prst="textNoShape">
              <a:avLst/>
            </a:prstTxWarp>
            <a:spAutoFit/>
          </a:bodyPr>
          <a:lstStyle/>
          <a:p>
            <a:pPr defTabSz="685714">
              <a:lnSpc>
                <a:spcPts val="1700"/>
              </a:lnSpc>
            </a:pP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a:t>
            </a:r>
            <a:r>
              <a:rPr lang="zh-CN" altLang="en-US" sz="1400" dirty="0">
                <a:latin typeface="Times New Roman" panose="02020603050405020304" pitchFamily="18" charset="0"/>
                <a:ea typeface="KaiTi" panose="02010609060101010101" pitchFamily="49" charset="-122"/>
                <a:cs typeface="Times New Roman" panose="02020603050405020304" pitchFamily="18" charset="0"/>
              </a:rPr>
              <a:t>对重大疾病暴发和公共卫生事件进行深度审查。（国际卫生条例审查委员会建议 </a:t>
            </a:r>
            <a:r>
              <a:rPr lang="en-US" altLang="zh-CN" sz="1400" dirty="0">
                <a:latin typeface="Times New Roman" panose="02020603050405020304" pitchFamily="18" charset="0"/>
                <a:ea typeface="KaiTi" panose="02010609060101010101" pitchFamily="49" charset="-122"/>
                <a:cs typeface="Times New Roman" panose="02020603050405020304" pitchFamily="18" charset="0"/>
              </a:rPr>
              <a:t>- 2015</a:t>
            </a:r>
            <a:r>
              <a:rPr lang="zh-CN" altLang="en-US" sz="1400" dirty="0">
                <a:latin typeface="Times New Roman" panose="02020603050405020304" pitchFamily="18" charset="0"/>
                <a:ea typeface="KaiTi" panose="02010609060101010101" pitchFamily="49" charset="-122"/>
                <a:cs typeface="Times New Roman" panose="02020603050405020304" pitchFamily="18" charset="0"/>
              </a:rPr>
              <a:t>年</a:t>
            </a:r>
            <a:r>
              <a:rPr lang="en-US" altLang="zh-CN" sz="1400" dirty="0">
                <a:latin typeface="Times New Roman" panose="02020603050405020304" pitchFamily="18" charset="0"/>
                <a:ea typeface="KaiTi" panose="02010609060101010101" pitchFamily="49" charset="-122"/>
                <a:cs typeface="Times New Roman" panose="02020603050405020304" pitchFamily="18" charset="0"/>
              </a:rPr>
              <a:t>5</a:t>
            </a:r>
            <a:r>
              <a:rPr lang="zh-CN" altLang="en-US" sz="1400" dirty="0">
                <a:latin typeface="Times New Roman" panose="02020603050405020304" pitchFamily="18" charset="0"/>
                <a:ea typeface="KaiTi" panose="02010609060101010101" pitchFamily="49" charset="-122"/>
                <a:cs typeface="Times New Roman" panose="02020603050405020304" pitchFamily="18" charset="0"/>
              </a:rPr>
              <a:t>月</a:t>
            </a:r>
            <a:r>
              <a:rPr lang="en-US" altLang="zh-CN" sz="1400" dirty="0">
                <a:latin typeface="Times New Roman" panose="02020603050405020304" pitchFamily="18" charset="0"/>
                <a:ea typeface="KaiTi" panose="02010609060101010101" pitchFamily="49" charset="-122"/>
                <a:cs typeface="Times New Roman" panose="02020603050405020304" pitchFamily="18" charset="0"/>
              </a:rPr>
              <a:t>WHA68.5</a:t>
            </a:r>
            <a:r>
              <a:rPr lang="zh-CN" altLang="en-US" sz="1400" dirty="0">
                <a:latin typeface="Times New Roman" panose="02020603050405020304" pitchFamily="18" charset="0"/>
                <a:ea typeface="KaiTi" panose="02010609060101010101" pitchFamily="49" charset="-122"/>
                <a:cs typeface="Times New Roman" panose="02020603050405020304" pitchFamily="18" charset="0"/>
              </a:rPr>
              <a:t>号决议</a:t>
            </a:r>
            <a:r>
              <a:rPr lang="zh-CN" altLang="en-US" sz="1400" dirty="0">
                <a:latin typeface="楷体" panose="02010609060101010101" pitchFamily="49" charset="-122"/>
                <a:ea typeface="楷体" panose="02010609060101010101" pitchFamily="49" charset="-122"/>
              </a:rPr>
              <a:t>）</a:t>
            </a:r>
            <a:endParaRPr lang="en-US" sz="1400" dirty="0">
              <a:latin typeface="楷体" panose="02010609060101010101" pitchFamily="49" charset="-122"/>
              <a:ea typeface="楷体" panose="02010609060101010101" pitchFamily="49" charset="-122"/>
            </a:endParaRPr>
          </a:p>
        </p:txBody>
      </p:sp>
      <p:pic>
        <p:nvPicPr>
          <p:cNvPr id="8" name="Image 7">
            <a:extLst>
              <a:ext uri="{FF2B5EF4-FFF2-40B4-BE49-F238E27FC236}">
                <a16:creationId xmlns:a16="http://schemas.microsoft.com/office/drawing/2014/main" id="{538ABF2B-4A71-49AF-A529-66DBC962FF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747" y="2173176"/>
            <a:ext cx="3166410" cy="4057499"/>
          </a:xfrm>
          <a:prstGeom prst="rect">
            <a:avLst/>
          </a:prstGeom>
        </p:spPr>
      </p:pic>
      <p:sp>
        <p:nvSpPr>
          <p:cNvPr id="3" name="TextBox 2"/>
          <p:cNvSpPr txBox="1"/>
          <p:nvPr/>
        </p:nvSpPr>
        <p:spPr>
          <a:xfrm>
            <a:off x="2005999" y="2541951"/>
            <a:ext cx="2183906" cy="374654"/>
          </a:xfrm>
          <a:prstGeom prst="rect">
            <a:avLst/>
          </a:prstGeom>
          <a:solidFill>
            <a:schemeClr val="bg1"/>
          </a:solidFill>
        </p:spPr>
        <p:txBody>
          <a:bodyPr wrap="square" rtlCol="0">
            <a:spAutoFit/>
          </a:bodyPr>
          <a:lstStyle/>
          <a:p>
            <a:pPr>
              <a:lnSpc>
                <a:spcPct val="150000"/>
              </a:lnSpc>
            </a:pPr>
            <a:r>
              <a:rPr lang="zh-CN" altLang="en-US" sz="1400" b="1" dirty="0">
                <a:solidFill>
                  <a:schemeClr val="accent1">
                    <a:lumMod val="50000"/>
                  </a:schemeClr>
                </a:solidFill>
                <a:latin typeface="Times New Roman" panose="02020603050405020304" pitchFamily="18" charset="0"/>
                <a:ea typeface="STXihei" panose="02010600040101010101" pitchFamily="2" charset="-122"/>
                <a:cs typeface="Times New Roman" panose="02020603050405020304" pitchFamily="18" charset="0"/>
              </a:rPr>
              <a:t>行动后审查（</a:t>
            </a:r>
            <a:r>
              <a:rPr lang="en-US" altLang="zh-CN" sz="1400" b="1" dirty="0">
                <a:solidFill>
                  <a:schemeClr val="accent1">
                    <a:lumMod val="50000"/>
                  </a:schemeClr>
                </a:solidFill>
                <a:latin typeface="Times New Roman" panose="02020603050405020304" pitchFamily="18" charset="0"/>
                <a:ea typeface="STXihei" panose="02010600040101010101" pitchFamily="2" charset="-122"/>
                <a:cs typeface="Times New Roman" panose="02020603050405020304" pitchFamily="18" charset="0"/>
              </a:rPr>
              <a:t>AAR</a:t>
            </a:r>
            <a:r>
              <a:rPr lang="zh-CN" altLang="en-US" sz="1400" b="1" dirty="0">
                <a:solidFill>
                  <a:schemeClr val="accent1">
                    <a:lumMod val="50000"/>
                  </a:schemeClr>
                </a:solidFill>
                <a:latin typeface="Times New Roman" panose="02020603050405020304" pitchFamily="18" charset="0"/>
                <a:ea typeface="STXihei" panose="02010600040101010101" pitchFamily="2" charset="-122"/>
                <a:cs typeface="Times New Roman" panose="02020603050405020304" pitchFamily="18" charset="0"/>
              </a:rPr>
              <a:t>）指南</a:t>
            </a:r>
          </a:p>
        </p:txBody>
      </p:sp>
    </p:spTree>
    <p:extLst>
      <p:ext uri="{BB962C8B-B14F-4D97-AF65-F5344CB8AC3E}">
        <p14:creationId xmlns:p14="http://schemas.microsoft.com/office/powerpoint/2010/main" val="364657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80E280-C1A3-4E79-A89A-6D0FA90201C0}"/>
              </a:ext>
            </a:extLst>
          </p:cNvPr>
          <p:cNvSpPr>
            <a:spLocks noGrp="1"/>
          </p:cNvSpPr>
          <p:nvPr>
            <p:ph type="title"/>
          </p:nvPr>
        </p:nvSpPr>
        <p:spPr>
          <a:xfrm>
            <a:off x="360947" y="0"/>
            <a:ext cx="10515600" cy="702000"/>
          </a:xfrm>
        </p:spPr>
        <p:txBody>
          <a:bodyPr>
            <a:normAutofit/>
          </a:bodyPr>
          <a:lstStyle/>
          <a:p>
            <a:r>
              <a:rPr lang="zh-CN" altLang="en-US" dirty="0">
                <a:latin typeface="黑体" panose="02010609060101010101" pitchFamily="49" charset="-122"/>
                <a:ea typeface="黑体" panose="02010609060101010101" pitchFamily="49" charset="-122"/>
              </a:rPr>
              <a:t>什么是行动内审查？</a:t>
            </a:r>
            <a:endParaRPr lang="en-GB" dirty="0">
              <a:latin typeface="黑体" panose="02010609060101010101" pitchFamily="49" charset="-122"/>
              <a:ea typeface="黑体" panose="02010609060101010101" pitchFamily="49" charset="-122"/>
            </a:endParaRPr>
          </a:p>
        </p:txBody>
      </p:sp>
      <p:sp>
        <p:nvSpPr>
          <p:cNvPr id="3" name="Espace réservé du contenu 2">
            <a:extLst>
              <a:ext uri="{FF2B5EF4-FFF2-40B4-BE49-F238E27FC236}">
                <a16:creationId xmlns:a16="http://schemas.microsoft.com/office/drawing/2014/main" id="{2E85BA39-877C-4A90-90B9-0DE7EC695A39}"/>
              </a:ext>
            </a:extLst>
          </p:cNvPr>
          <p:cNvSpPr>
            <a:spLocks noGrp="1"/>
          </p:cNvSpPr>
          <p:nvPr>
            <p:ph idx="1"/>
          </p:nvPr>
        </p:nvSpPr>
        <p:spPr>
          <a:xfrm>
            <a:off x="50104" y="1627202"/>
            <a:ext cx="6881938" cy="4070959"/>
          </a:xfrm>
        </p:spPr>
        <p:txBody>
          <a:bodyPr>
            <a:normAutofit fontScale="92500" lnSpcReduction="10000"/>
          </a:bodyPr>
          <a:lstStyle/>
          <a:p>
            <a:pPr algn="ctr">
              <a:lnSpc>
                <a:spcPct val="120000"/>
              </a:lnSpc>
            </a:pPr>
            <a:r>
              <a:rPr lang="zh-CN" altLang="en-US" dirty="0">
                <a:latin typeface="SimSun" panose="02010600030101010101" pitchFamily="2" charset="-122"/>
                <a:ea typeface="SimSun" panose="02010600030101010101" pitchFamily="2" charset="-122"/>
                <a:cs typeface="Times New Roman" panose="02020603050405020304" pitchFamily="18" charset="0"/>
              </a:rPr>
              <a:t>行动内审查</a:t>
            </a:r>
            <a:r>
              <a:rPr lang="en-US" dirty="0">
                <a:latin typeface="SimSun" panose="02010600030101010101" pitchFamily="2" charset="-122"/>
                <a:ea typeface="SimSun" panose="02010600030101010101" pitchFamily="2" charset="-122"/>
                <a:cs typeface="Times New Roman" panose="02020603050405020304" pitchFamily="18" charset="0"/>
              </a:rPr>
              <a:t> </a:t>
            </a:r>
          </a:p>
          <a:p>
            <a:pPr algn="ctr">
              <a:lnSpc>
                <a:spcPct val="120000"/>
              </a:lnSpc>
            </a:pPr>
            <a:r>
              <a:rPr lang="zh-CN" altLang="en-US" dirty="0">
                <a:latin typeface="SimSun" panose="02010600030101010101" pitchFamily="2" charset="-122"/>
                <a:ea typeface="SimSun" panose="02010600030101010101" pitchFamily="2" charset="-122"/>
                <a:cs typeface="Times New Roman" panose="02020603050405020304" pitchFamily="18" charset="0"/>
              </a:rPr>
              <a:t>是对迄今</a:t>
            </a:r>
            <a:r>
              <a:rPr lang="zh-CN" altLang="en-US" b="1" dirty="0">
                <a:latin typeface="STXihei" panose="02010600040101010101" pitchFamily="2" charset="-122"/>
                <a:ea typeface="STXihei" panose="02010600040101010101" pitchFamily="2" charset="-122"/>
                <a:cs typeface="Times New Roman" panose="02020603050405020304" pitchFamily="18" charset="0"/>
              </a:rPr>
              <a:t>应对</a:t>
            </a:r>
            <a:r>
              <a:rPr lang="zh-CN" altLang="en-US" dirty="0">
                <a:latin typeface="SimSun" panose="02010600030101010101" pitchFamily="2" charset="-122"/>
                <a:ea typeface="SimSun" panose="02010600030101010101" pitchFamily="2" charset="-122"/>
                <a:cs typeface="Times New Roman" panose="02020603050405020304" pitchFamily="18" charset="0"/>
              </a:rPr>
              <a:t>正在发生的</a:t>
            </a:r>
            <a:r>
              <a:rPr lang="zh-CN" altLang="en-US" b="1" dirty="0">
                <a:latin typeface="STXihei" panose="02010600040101010101" pitchFamily="2" charset="-122"/>
                <a:ea typeface="STXihei" panose="02010600040101010101" pitchFamily="2" charset="-122"/>
                <a:cs typeface="Times New Roman" panose="02020603050405020304" pitchFamily="18" charset="0"/>
              </a:rPr>
              <a:t>突发事件</a:t>
            </a:r>
            <a:endParaRPr lang="en-US" b="1" dirty="0">
              <a:latin typeface="STXihei" panose="02010600040101010101" pitchFamily="2" charset="-122"/>
              <a:ea typeface="STXihei" panose="02010600040101010101" pitchFamily="2" charset="-122"/>
              <a:cs typeface="Times New Roman" panose="02020603050405020304" pitchFamily="18" charset="0"/>
            </a:endParaRPr>
          </a:p>
          <a:p>
            <a:pPr algn="ctr">
              <a:lnSpc>
                <a:spcPct val="120000"/>
              </a:lnSpc>
            </a:pPr>
            <a:r>
              <a:rPr lang="zh-CN" altLang="en-US" dirty="0">
                <a:latin typeface="SimSun" panose="02010600030101010101" pitchFamily="2" charset="-122"/>
                <a:ea typeface="SimSun" panose="02010600030101010101" pitchFamily="2" charset="-122"/>
                <a:cs typeface="Times New Roman" panose="02020603050405020304" pitchFamily="18" charset="0"/>
              </a:rPr>
              <a:t>而采取的</a:t>
            </a:r>
            <a:r>
              <a:rPr lang="zh-CN" altLang="en-US" b="1" dirty="0">
                <a:latin typeface="STXihei" panose="02010600040101010101" pitchFamily="2" charset="-122"/>
                <a:ea typeface="STXihei" panose="02010600040101010101" pitchFamily="2" charset="-122"/>
                <a:cs typeface="Times New Roman" panose="02020603050405020304" pitchFamily="18" charset="0"/>
              </a:rPr>
              <a:t>行动</a:t>
            </a:r>
            <a:endParaRPr lang="en-US" altLang="zh-CN" b="1" dirty="0">
              <a:latin typeface="STXihei" panose="02010600040101010101" pitchFamily="2" charset="-122"/>
              <a:ea typeface="STXihei" panose="02010600040101010101" pitchFamily="2" charset="-122"/>
              <a:cs typeface="Times New Roman" panose="02020603050405020304" pitchFamily="18" charset="0"/>
            </a:endParaRPr>
          </a:p>
          <a:p>
            <a:pPr algn="ctr">
              <a:lnSpc>
                <a:spcPct val="120000"/>
              </a:lnSpc>
            </a:pPr>
            <a:r>
              <a:rPr lang="zh-CN" altLang="en-US" dirty="0">
                <a:latin typeface="SimSun" panose="02010600030101010101" pitchFamily="2" charset="-122"/>
                <a:ea typeface="SimSun" panose="02010600030101010101" pitchFamily="2" charset="-122"/>
                <a:cs typeface="Times New Roman" panose="02020603050405020304" pitchFamily="18" charset="0"/>
              </a:rPr>
              <a:t>进行的</a:t>
            </a:r>
            <a:r>
              <a:rPr lang="zh-CN" altLang="en-US" b="1" dirty="0">
                <a:latin typeface="STXihei" panose="02010600040101010101" pitchFamily="2" charset="-122"/>
                <a:ea typeface="STXihei" panose="02010600040101010101" pitchFamily="2" charset="-122"/>
                <a:cs typeface="Times New Roman" panose="02020603050405020304" pitchFamily="18" charset="0"/>
              </a:rPr>
              <a:t>定性审查</a:t>
            </a:r>
            <a:r>
              <a:rPr lang="zh-CN" altLang="en-US" dirty="0">
                <a:latin typeface="SimSun" panose="02010600030101010101" pitchFamily="2" charset="-122"/>
                <a:ea typeface="SimSun" panose="02010600030101010101" pitchFamily="2" charset="-122"/>
                <a:cs typeface="Times New Roman" panose="02020603050405020304" pitchFamily="18" charset="0"/>
              </a:rPr>
              <a:t>，</a:t>
            </a:r>
            <a:endParaRPr lang="en-US" dirty="0">
              <a:latin typeface="SimSun" panose="02010600030101010101" pitchFamily="2" charset="-122"/>
              <a:ea typeface="SimSun" panose="02010600030101010101" pitchFamily="2" charset="-122"/>
              <a:cs typeface="Times New Roman" panose="02020603050405020304" pitchFamily="18" charset="0"/>
            </a:endParaRPr>
          </a:p>
          <a:p>
            <a:pPr algn="ctr">
              <a:lnSpc>
                <a:spcPct val="120000"/>
              </a:lnSpc>
            </a:pPr>
            <a:r>
              <a:rPr lang="zh-CN" altLang="en-US" dirty="0">
                <a:latin typeface="SimSun" panose="02010600030101010101" pitchFamily="2" charset="-122"/>
                <a:ea typeface="SimSun" panose="02010600030101010101" pitchFamily="2" charset="-122"/>
                <a:cs typeface="Times New Roman" panose="02020603050405020304" pitchFamily="18" charset="0"/>
              </a:rPr>
              <a:t>借此</a:t>
            </a:r>
            <a:r>
              <a:rPr lang="zh-CN" altLang="en-US" b="1" dirty="0">
                <a:latin typeface="STXihei" panose="02010600040101010101" pitchFamily="2" charset="-122"/>
                <a:ea typeface="STXihei" panose="02010600040101010101" pitchFamily="2" charset="-122"/>
                <a:cs typeface="Times New Roman" panose="02020603050405020304" pitchFamily="18" charset="0"/>
              </a:rPr>
              <a:t>确定差距</a:t>
            </a:r>
            <a:r>
              <a:rPr lang="zh-CN" altLang="en-US" dirty="0">
                <a:latin typeface="黑体" panose="02010609060101010101" pitchFamily="49" charset="-122"/>
                <a:ea typeface="黑体" panose="02010609060101010101" pitchFamily="49" charset="-122"/>
                <a:cs typeface="Times New Roman" panose="02020603050405020304" pitchFamily="18" charset="0"/>
              </a:rPr>
              <a:t>、</a:t>
            </a:r>
            <a:endParaRPr lang="en-US" dirty="0">
              <a:latin typeface="黑体" panose="02010609060101010101" pitchFamily="49" charset="-122"/>
              <a:ea typeface="黑体" panose="02010609060101010101" pitchFamily="49" charset="-122"/>
              <a:cs typeface="Times New Roman" panose="02020603050405020304" pitchFamily="18" charset="0"/>
            </a:endParaRPr>
          </a:p>
          <a:p>
            <a:pPr algn="ctr">
              <a:lnSpc>
                <a:spcPct val="120000"/>
              </a:lnSpc>
            </a:pPr>
            <a:r>
              <a:rPr lang="zh-CN" altLang="en-US" b="1" dirty="0">
                <a:latin typeface="STXihei" panose="02010600040101010101" pitchFamily="2" charset="-122"/>
                <a:ea typeface="STXihei" panose="02010600040101010101" pitchFamily="2" charset="-122"/>
                <a:cs typeface="Times New Roman" panose="02020603050405020304" pitchFamily="18" charset="0"/>
              </a:rPr>
              <a:t>经验学习</a:t>
            </a:r>
            <a:r>
              <a:rPr lang="zh-CN" altLang="en-US" dirty="0">
                <a:latin typeface="SimSun" panose="02010600030101010101" pitchFamily="2" charset="-122"/>
                <a:ea typeface="SimSun" panose="02010600030101010101" pitchFamily="2" charset="-122"/>
                <a:cs typeface="Times New Roman" panose="02020603050405020304" pitchFamily="18" charset="0"/>
              </a:rPr>
              <a:t>和</a:t>
            </a:r>
            <a:r>
              <a:rPr lang="zh-CN" altLang="en-US" b="1" dirty="0">
                <a:latin typeface="STXihei" panose="02010600040101010101" pitchFamily="2" charset="-122"/>
                <a:ea typeface="STXihei" panose="02010600040101010101" pitchFamily="2" charset="-122"/>
                <a:cs typeface="Times New Roman" panose="02020603050405020304" pitchFamily="18" charset="0"/>
              </a:rPr>
              <a:t>最佳做法</a:t>
            </a:r>
            <a:r>
              <a:rPr lang="zh-CN" altLang="en-US" dirty="0">
                <a:latin typeface="SimSun" panose="02010600030101010101" pitchFamily="2" charset="-122"/>
                <a:ea typeface="SimSun" panose="02010600030101010101" pitchFamily="2" charset="-122"/>
                <a:cs typeface="Times New Roman" panose="02020603050405020304" pitchFamily="18" charset="0"/>
              </a:rPr>
              <a:t>，</a:t>
            </a:r>
            <a:endParaRPr lang="en-US" b="1" dirty="0">
              <a:latin typeface="SimSun" panose="02010600030101010101" pitchFamily="2" charset="-122"/>
              <a:ea typeface="SimSun" panose="02010600030101010101" pitchFamily="2" charset="-122"/>
              <a:cs typeface="Times New Roman" panose="02020603050405020304" pitchFamily="18" charset="0"/>
            </a:endParaRPr>
          </a:p>
          <a:p>
            <a:pPr algn="ctr">
              <a:lnSpc>
                <a:spcPct val="120000"/>
              </a:lnSpc>
            </a:pPr>
            <a:r>
              <a:rPr lang="zh-CN" altLang="en-US" dirty="0">
                <a:latin typeface="SimSun" panose="02010600030101010101" pitchFamily="2" charset="-122"/>
                <a:ea typeface="SimSun" panose="02010600030101010101" pitchFamily="2" charset="-122"/>
                <a:cs typeface="Times New Roman" panose="02020603050405020304" pitchFamily="18" charset="0"/>
              </a:rPr>
              <a:t>从而</a:t>
            </a:r>
            <a:r>
              <a:rPr lang="zh-CN" altLang="en-US" b="1" dirty="0">
                <a:latin typeface="STXihei" panose="02010600040101010101" pitchFamily="2" charset="-122"/>
                <a:ea typeface="STXihei" panose="02010600040101010101" pitchFamily="2" charset="-122"/>
                <a:cs typeface="Times New Roman" panose="02020603050405020304" pitchFamily="18" charset="0"/>
              </a:rPr>
              <a:t>改进应对计划</a:t>
            </a:r>
            <a:r>
              <a:rPr lang="zh-CN" altLang="en-US" dirty="0">
                <a:latin typeface="SimSun" panose="02010600030101010101" pitchFamily="2" charset="-122"/>
                <a:ea typeface="SimSun" panose="02010600030101010101" pitchFamily="2" charset="-122"/>
                <a:cs typeface="Times New Roman" panose="02020603050405020304" pitchFamily="18" charset="0"/>
              </a:rPr>
              <a:t>。</a:t>
            </a:r>
            <a:endParaRPr lang="en-GB" dirty="0">
              <a:latin typeface="SimSun" panose="02010600030101010101" pitchFamily="2" charset="-122"/>
              <a:ea typeface="SimSun" panose="02010600030101010101" pitchFamily="2" charset="-122"/>
              <a:cs typeface="Times New Roman" panose="02020603050405020304" pitchFamily="18" charset="0"/>
            </a:endParaRPr>
          </a:p>
        </p:txBody>
      </p:sp>
      <p:pic>
        <p:nvPicPr>
          <p:cNvPr id="4" name="Picture 4">
            <a:extLst>
              <a:ext uri="{FF2B5EF4-FFF2-40B4-BE49-F238E27FC236}">
                <a16:creationId xmlns:a16="http://schemas.microsoft.com/office/drawing/2014/main" id="{26D465AD-DE69-43D6-A333-75DB93934EC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091971" y="1436945"/>
            <a:ext cx="4109355" cy="4464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575304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B75E62-901B-4D8A-A67A-710A126E40C0}"/>
              </a:ext>
            </a:extLst>
          </p:cNvPr>
          <p:cNvSpPr>
            <a:spLocks noGrp="1"/>
          </p:cNvSpPr>
          <p:nvPr>
            <p:ph type="title"/>
          </p:nvPr>
        </p:nvSpPr>
        <p:spPr>
          <a:xfrm>
            <a:off x="312821" y="0"/>
            <a:ext cx="10515600" cy="702000"/>
          </a:xfrm>
        </p:spPr>
        <p:txBody>
          <a:bodyPr>
            <a:normAutofit/>
          </a:bodyPr>
          <a:lstStyle/>
          <a:p>
            <a:r>
              <a:rPr lang="zh-CN" altLang="en-US" dirty="0">
                <a:latin typeface="黑体" panose="02010609060101010101" pitchFamily="49" charset="-122"/>
                <a:ea typeface="黑体" panose="02010609060101010101" pitchFamily="49" charset="-122"/>
              </a:rPr>
              <a:t>什么是行动内审查？</a:t>
            </a:r>
            <a:endParaRPr lang="en-GB" dirty="0">
              <a:latin typeface="黑体" panose="02010609060101010101" pitchFamily="49" charset="-122"/>
              <a:ea typeface="黑体" panose="02010609060101010101" pitchFamily="49" charset="-122"/>
            </a:endParaRPr>
          </a:p>
        </p:txBody>
      </p:sp>
      <p:sp>
        <p:nvSpPr>
          <p:cNvPr id="3" name="Espace réservé du contenu 2">
            <a:extLst>
              <a:ext uri="{FF2B5EF4-FFF2-40B4-BE49-F238E27FC236}">
                <a16:creationId xmlns:a16="http://schemas.microsoft.com/office/drawing/2014/main" id="{F64DD90F-E2F5-49FC-8AA6-A8F4866EEB1C}"/>
              </a:ext>
            </a:extLst>
          </p:cNvPr>
          <p:cNvSpPr>
            <a:spLocks noGrp="1"/>
          </p:cNvSpPr>
          <p:nvPr>
            <p:ph idx="1"/>
          </p:nvPr>
        </p:nvSpPr>
        <p:spPr>
          <a:xfrm>
            <a:off x="838200" y="1366206"/>
            <a:ext cx="5481918" cy="4351338"/>
          </a:xfrm>
        </p:spPr>
        <p:txBody>
          <a:bodyPr>
            <a:normAutofit lnSpcReduction="10000"/>
          </a:bodyPr>
          <a:lstStyle/>
          <a:p>
            <a:endParaRPr lang="en-GB" dirty="0"/>
          </a:p>
          <a:p>
            <a:pPr algn="r"/>
            <a:r>
              <a:rPr lang="zh-CN" altLang="en-US" dirty="0">
                <a:latin typeface="宋体" panose="02010600030101010101" pitchFamily="2" charset="-122"/>
                <a:ea typeface="宋体" panose="02010600030101010101" pitchFamily="2" charset="-122"/>
              </a:rPr>
              <a:t>不断</a:t>
            </a:r>
            <a:r>
              <a:rPr lang="zh-CN" altLang="en-US" b="1" dirty="0">
                <a:latin typeface="STXihei" panose="02010600040101010101" pitchFamily="2" charset="-122"/>
                <a:ea typeface="STXihei" panose="02010600040101010101" pitchFamily="2" charset="-122"/>
              </a:rPr>
              <a:t>集体学习</a:t>
            </a:r>
            <a:r>
              <a:rPr lang="en-GB" dirty="0">
                <a:latin typeface="STXihei" panose="02010600040101010101" pitchFamily="2" charset="-122"/>
                <a:ea typeface="STXihei" panose="02010600040101010101" pitchFamily="2" charset="-122"/>
              </a:rPr>
              <a:t> </a:t>
            </a:r>
          </a:p>
          <a:p>
            <a:pPr algn="r"/>
            <a:r>
              <a:rPr lang="zh-CN" altLang="en-US" dirty="0">
                <a:latin typeface="宋体" panose="02010600030101010101" pitchFamily="2" charset="-122"/>
                <a:ea typeface="宋体" panose="02010600030101010101" pitchFamily="2" charset="-122"/>
              </a:rPr>
              <a:t>的良好做法</a:t>
            </a:r>
            <a:endParaRPr lang="en-US" altLang="zh-CN" dirty="0">
              <a:latin typeface="宋体" panose="02010600030101010101" pitchFamily="2" charset="-122"/>
              <a:ea typeface="宋体" panose="02010600030101010101" pitchFamily="2" charset="-122"/>
            </a:endParaRPr>
          </a:p>
          <a:p>
            <a:pPr algn="r"/>
            <a:endParaRPr lang="en-GB" dirty="0">
              <a:latin typeface="宋体" panose="02010600030101010101" pitchFamily="2" charset="-122"/>
              <a:ea typeface="宋体" panose="02010600030101010101" pitchFamily="2" charset="-122"/>
            </a:endParaRPr>
          </a:p>
          <a:p>
            <a:pPr algn="r"/>
            <a:r>
              <a:rPr lang="zh-CN" altLang="en-US" dirty="0">
                <a:latin typeface="宋体" panose="02010600030101010101" pitchFamily="2" charset="-122"/>
                <a:ea typeface="宋体" panose="02010600030101010101" pitchFamily="2" charset="-122"/>
              </a:rPr>
              <a:t>聚集</a:t>
            </a:r>
            <a:r>
              <a:rPr lang="en-GB" dirty="0">
                <a:latin typeface="宋体" panose="02010600030101010101" pitchFamily="2" charset="-122"/>
                <a:ea typeface="宋体" panose="02010600030101010101" pitchFamily="2" charset="-122"/>
              </a:rPr>
              <a:t> </a:t>
            </a:r>
          </a:p>
          <a:p>
            <a:pPr algn="r"/>
            <a:r>
              <a:rPr lang="zh-CN" altLang="en-US" b="1" dirty="0">
                <a:latin typeface="STXihei" panose="02010600040101010101" pitchFamily="2" charset="-122"/>
                <a:ea typeface="STXihei" panose="02010600040101010101" pitchFamily="2" charset="-122"/>
              </a:rPr>
              <a:t>相关的利益攸关方</a:t>
            </a:r>
            <a:r>
              <a:rPr lang="en-GB" b="1" dirty="0">
                <a:latin typeface="STXihei" panose="02010600040101010101" pitchFamily="2" charset="-122"/>
                <a:ea typeface="STXihei" panose="02010600040101010101" pitchFamily="2" charset="-122"/>
              </a:rPr>
              <a:t> </a:t>
            </a:r>
          </a:p>
          <a:p>
            <a:pPr algn="r"/>
            <a:endParaRPr lang="en-GB" dirty="0"/>
          </a:p>
          <a:p>
            <a:pPr algn="r"/>
            <a:r>
              <a:rPr lang="zh-CN" altLang="en-US" dirty="0">
                <a:latin typeface="宋体" panose="02010600030101010101" pitchFamily="2" charset="-122"/>
                <a:ea typeface="宋体" panose="02010600030101010101" pitchFamily="2" charset="-122"/>
              </a:rPr>
              <a:t>对迄今采取的应对</a:t>
            </a:r>
            <a:r>
              <a:rPr lang="zh-CN" altLang="en-US" b="1" dirty="0">
                <a:latin typeface="STXihei" panose="02010600040101010101" pitchFamily="2" charset="-122"/>
                <a:ea typeface="STXihei" panose="02010600040101010101" pitchFamily="2" charset="-122"/>
              </a:rPr>
              <a:t>行动</a:t>
            </a:r>
            <a:endParaRPr lang="en-GB" altLang="zh-CN" b="1" dirty="0">
              <a:latin typeface="STXihei" panose="02010600040101010101" pitchFamily="2" charset="-122"/>
              <a:ea typeface="STXihei" panose="02010600040101010101" pitchFamily="2" charset="-122"/>
            </a:endParaRPr>
          </a:p>
          <a:p>
            <a:pPr algn="r">
              <a:lnSpc>
                <a:spcPct val="100000"/>
              </a:lnSpc>
            </a:pPr>
            <a:r>
              <a:rPr lang="zh-CN" altLang="en-US" b="1" dirty="0">
                <a:latin typeface="STXihei" panose="02010600040101010101" pitchFamily="2" charset="-122"/>
                <a:ea typeface="STXihei" panose="02010600040101010101" pitchFamily="2" charset="-122"/>
              </a:rPr>
              <a:t>进行评价性和系统性分析</a:t>
            </a:r>
            <a:r>
              <a:rPr lang="en-GB" b="1" dirty="0">
                <a:latin typeface="STXihei" panose="02010600040101010101" pitchFamily="2" charset="-122"/>
                <a:ea typeface="STXihei" panose="02010600040101010101" pitchFamily="2" charset="-122"/>
              </a:rPr>
              <a:t> </a:t>
            </a:r>
          </a:p>
          <a:p>
            <a:endParaRPr lang="en-GB" dirty="0"/>
          </a:p>
        </p:txBody>
      </p:sp>
      <p:pic>
        <p:nvPicPr>
          <p:cNvPr id="4" name="Picture 3" descr="A person reading a book&#10;&#10;Description generated with high confidence">
            <a:extLst>
              <a:ext uri="{FF2B5EF4-FFF2-40B4-BE49-F238E27FC236}">
                <a16:creationId xmlns:a16="http://schemas.microsoft.com/office/drawing/2014/main" id="{5DD07FD9-C15C-4F05-B21A-BA641653B5E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97288" y="1504207"/>
            <a:ext cx="4248000" cy="407533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164276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B75E62-901B-4D8A-A67A-710A126E40C0}"/>
              </a:ext>
            </a:extLst>
          </p:cNvPr>
          <p:cNvSpPr>
            <a:spLocks noGrp="1"/>
          </p:cNvSpPr>
          <p:nvPr>
            <p:ph type="title"/>
          </p:nvPr>
        </p:nvSpPr>
        <p:spPr>
          <a:xfrm>
            <a:off x="348916" y="0"/>
            <a:ext cx="10515600" cy="702000"/>
          </a:xfrm>
        </p:spPr>
        <p:txBody>
          <a:bodyPr>
            <a:normAutofit/>
          </a:bodyPr>
          <a:lstStyle/>
          <a:p>
            <a:r>
              <a:rPr lang="zh-CN" altLang="en-US" dirty="0">
                <a:latin typeface="黑体" panose="02010609060101010101" pitchFamily="49" charset="-122"/>
                <a:ea typeface="黑体" panose="02010609060101010101" pitchFamily="49" charset="-122"/>
              </a:rPr>
              <a:t>什么是行动内审查？</a:t>
            </a:r>
            <a:endParaRPr lang="en-GB" dirty="0">
              <a:latin typeface="黑体" panose="02010609060101010101" pitchFamily="49" charset="-122"/>
              <a:ea typeface="黑体" panose="02010609060101010101" pitchFamily="49" charset="-122"/>
            </a:endParaRPr>
          </a:p>
        </p:txBody>
      </p:sp>
      <p:sp>
        <p:nvSpPr>
          <p:cNvPr id="3" name="Espace réservé du contenu 2">
            <a:extLst>
              <a:ext uri="{FF2B5EF4-FFF2-40B4-BE49-F238E27FC236}">
                <a16:creationId xmlns:a16="http://schemas.microsoft.com/office/drawing/2014/main" id="{F64DD90F-E2F5-49FC-8AA6-A8F4866EEB1C}"/>
              </a:ext>
            </a:extLst>
          </p:cNvPr>
          <p:cNvSpPr>
            <a:spLocks noGrp="1"/>
          </p:cNvSpPr>
          <p:nvPr>
            <p:ph idx="1"/>
          </p:nvPr>
        </p:nvSpPr>
        <p:spPr>
          <a:xfrm>
            <a:off x="348916" y="1352759"/>
            <a:ext cx="5971202" cy="4351338"/>
          </a:xfrm>
        </p:spPr>
        <p:txBody>
          <a:bodyPr>
            <a:normAutofit/>
          </a:bodyPr>
          <a:lstStyle/>
          <a:p>
            <a:pPr algn="r"/>
            <a:r>
              <a:rPr lang="zh-CN" altLang="en-US" dirty="0">
                <a:latin typeface="宋体" panose="02010600030101010101" pitchFamily="2" charset="-122"/>
                <a:ea typeface="宋体" panose="02010600030101010101" pitchFamily="2" charset="-122"/>
                <a:cs typeface="Arial" panose="020B0604020202020204" pitchFamily="34" charset="0"/>
              </a:rPr>
              <a:t>行动内审查是一种</a:t>
            </a:r>
            <a:r>
              <a:rPr lang="zh-CN" altLang="en-US" b="1" dirty="0">
                <a:latin typeface="STXihei" panose="02010600040101010101" pitchFamily="2" charset="-122"/>
                <a:ea typeface="STXihei" panose="02010600040101010101" pitchFamily="2" charset="-122"/>
                <a:cs typeface="Arial" panose="020B0604020202020204" pitchFamily="34" charset="0"/>
              </a:rPr>
              <a:t>建设性的</a:t>
            </a:r>
            <a:endParaRPr lang="en-US" altLang="zh-CN" b="1" dirty="0">
              <a:latin typeface="STXihei" panose="02010600040101010101" pitchFamily="2" charset="-122"/>
              <a:ea typeface="STXihei" panose="02010600040101010101" pitchFamily="2" charset="-122"/>
              <a:cs typeface="Arial" panose="020B0604020202020204" pitchFamily="34" charset="0"/>
            </a:endParaRPr>
          </a:p>
          <a:p>
            <a:pPr algn="r"/>
            <a:r>
              <a:rPr lang="zh-CN" altLang="en-US" b="1" dirty="0">
                <a:latin typeface="STXihei" panose="02010600040101010101" pitchFamily="2" charset="-122"/>
                <a:ea typeface="STXihei" panose="02010600040101010101" pitchFamily="2" charset="-122"/>
                <a:cs typeface="Arial" panose="020B0604020202020204" pitchFamily="34" charset="0"/>
              </a:rPr>
              <a:t>集体学习</a:t>
            </a:r>
            <a:r>
              <a:rPr lang="zh-CN" altLang="en-US" dirty="0">
                <a:latin typeface="宋体" panose="02010600030101010101" pitchFamily="2" charset="-122"/>
                <a:ea typeface="宋体" panose="02010600030101010101" pitchFamily="2" charset="-122"/>
                <a:cs typeface="Arial" panose="020B0604020202020204" pitchFamily="34" charset="0"/>
              </a:rPr>
              <a:t>机会，</a:t>
            </a:r>
            <a:endParaRPr lang="en-US" altLang="zh-CN" dirty="0">
              <a:latin typeface="宋体" panose="02010600030101010101" pitchFamily="2" charset="-122"/>
              <a:ea typeface="宋体" panose="02010600030101010101" pitchFamily="2" charset="-122"/>
              <a:cs typeface="Arial" panose="020B0604020202020204" pitchFamily="34" charset="0"/>
            </a:endParaRPr>
          </a:p>
          <a:p>
            <a:pPr algn="r"/>
            <a:endParaRPr lang="en-GB" dirty="0">
              <a:latin typeface="宋体" panose="02010600030101010101" pitchFamily="2" charset="-122"/>
              <a:ea typeface="宋体" panose="02010600030101010101" pitchFamily="2" charset="-122"/>
              <a:cs typeface="Arial" panose="020B0604020202020204" pitchFamily="34" charset="0"/>
            </a:endParaRPr>
          </a:p>
          <a:p>
            <a:pPr algn="r"/>
            <a:r>
              <a:rPr lang="zh-CN" altLang="en-US" dirty="0">
                <a:latin typeface="宋体" panose="02010600030101010101" pitchFamily="2" charset="-122"/>
                <a:ea typeface="宋体" panose="02010600030101010101" pitchFamily="2" charset="-122"/>
                <a:cs typeface="Arial" panose="020B0604020202020204" pitchFamily="34" charset="0"/>
              </a:rPr>
              <a:t>让卫生部门</a:t>
            </a:r>
            <a:r>
              <a:rPr lang="zh-CN" altLang="en-US" b="1" dirty="0">
                <a:latin typeface="STXihei" panose="02010600040101010101" pitchFamily="2" charset="-122"/>
                <a:ea typeface="STXihei" panose="02010600040101010101" pitchFamily="2" charset="-122"/>
                <a:cs typeface="Arial" panose="020B0604020202020204" pitchFamily="34" charset="0"/>
              </a:rPr>
              <a:t>内部</a:t>
            </a:r>
            <a:r>
              <a:rPr lang="zh-CN" altLang="en-US" dirty="0">
                <a:latin typeface="宋体" panose="02010600030101010101" pitchFamily="2" charset="-122"/>
                <a:ea typeface="宋体" panose="02010600030101010101" pitchFamily="2" charset="-122"/>
                <a:cs typeface="Arial" panose="020B0604020202020204" pitchFamily="34" charset="0"/>
              </a:rPr>
              <a:t>或各部门</a:t>
            </a:r>
            <a:r>
              <a:rPr lang="zh-CN" altLang="en-US" b="1" dirty="0">
                <a:latin typeface="STXihei" panose="02010600040101010101" pitchFamily="2" charset="-122"/>
                <a:ea typeface="STXihei" panose="02010600040101010101" pitchFamily="2" charset="-122"/>
                <a:cs typeface="Arial" panose="020B0604020202020204" pitchFamily="34" charset="0"/>
              </a:rPr>
              <a:t>之间</a:t>
            </a:r>
            <a:r>
              <a:rPr lang="zh-CN" altLang="en-US" dirty="0">
                <a:latin typeface="宋体" panose="02010600030101010101" pitchFamily="2" charset="-122"/>
                <a:ea typeface="宋体" panose="02010600030101010101" pitchFamily="2" charset="-122"/>
                <a:cs typeface="Arial" panose="020B0604020202020204" pitchFamily="34" charset="0"/>
              </a:rPr>
              <a:t>的突发事件应对</a:t>
            </a:r>
            <a:r>
              <a:rPr lang="zh-CN" altLang="en-US" b="1" dirty="0">
                <a:latin typeface="STXihei" panose="02010600040101010101" pitchFamily="2" charset="-122"/>
                <a:ea typeface="STXihei" panose="02010600040101010101" pitchFamily="2" charset="-122"/>
                <a:cs typeface="Arial" panose="020B0604020202020204" pitchFamily="34" charset="0"/>
              </a:rPr>
              <a:t>利益攸关方</a:t>
            </a:r>
            <a:endParaRPr lang="en-GB" b="1" dirty="0">
              <a:latin typeface="STXihei" panose="02010600040101010101" pitchFamily="2" charset="-122"/>
              <a:ea typeface="STXihei" panose="02010600040101010101" pitchFamily="2" charset="-122"/>
              <a:cs typeface="Arial" panose="020B0604020202020204" pitchFamily="34" charset="0"/>
            </a:endParaRPr>
          </a:p>
          <a:p>
            <a:pPr algn="r"/>
            <a:r>
              <a:rPr lang="en-GB" dirty="0">
                <a:latin typeface="宋体" panose="02010600030101010101" pitchFamily="2" charset="-122"/>
                <a:ea typeface="宋体" panose="02010600030101010101" pitchFamily="2" charset="-122"/>
                <a:cs typeface="Arial" panose="020B0604020202020204" pitchFamily="34" charset="0"/>
              </a:rPr>
              <a:t> </a:t>
            </a:r>
          </a:p>
          <a:p>
            <a:pPr algn="r"/>
            <a:r>
              <a:rPr lang="zh-CN" altLang="en-US" dirty="0">
                <a:latin typeface="宋体" panose="02010600030101010101" pitchFamily="2" charset="-122"/>
                <a:ea typeface="宋体" panose="02010600030101010101" pitchFamily="2" charset="-122"/>
                <a:cs typeface="Arial" panose="020B0604020202020204" pitchFamily="34" charset="0"/>
              </a:rPr>
              <a:t>能够在</a:t>
            </a:r>
            <a:r>
              <a:rPr lang="zh-CN" altLang="en-US" b="1" dirty="0">
                <a:latin typeface="STXihei" panose="02010600040101010101" pitchFamily="2" charset="-122"/>
                <a:ea typeface="STXihei" panose="02010600040101010101" pitchFamily="2" charset="-122"/>
                <a:cs typeface="Arial" panose="020B0604020202020204" pitchFamily="34" charset="0"/>
              </a:rPr>
              <a:t>如何提高</a:t>
            </a:r>
            <a:r>
              <a:rPr lang="zh-CN" altLang="en-US" dirty="0">
                <a:latin typeface="宋体" panose="02010600030101010101" pitchFamily="2" charset="-122"/>
                <a:ea typeface="宋体" panose="02010600030101010101" pitchFamily="2" charset="-122"/>
                <a:cs typeface="Arial" panose="020B0604020202020204" pitchFamily="34" charset="0"/>
              </a:rPr>
              <a:t>防范和应对当前突发事件的</a:t>
            </a:r>
            <a:r>
              <a:rPr lang="zh-CN" altLang="en-US" b="1" dirty="0">
                <a:latin typeface="STXihei" panose="02010600040101010101" pitchFamily="2" charset="-122"/>
                <a:ea typeface="STXihei" panose="02010600040101010101" pitchFamily="2" charset="-122"/>
                <a:cs typeface="Arial" panose="020B0604020202020204" pitchFamily="34" charset="0"/>
              </a:rPr>
              <a:t>能力</a:t>
            </a:r>
            <a:r>
              <a:rPr lang="zh-CN" altLang="en-US" dirty="0">
                <a:latin typeface="宋体" panose="02010600030101010101" pitchFamily="2" charset="-122"/>
                <a:ea typeface="宋体" panose="02010600030101010101" pitchFamily="2" charset="-122"/>
                <a:cs typeface="Arial" panose="020B0604020202020204" pitchFamily="34" charset="0"/>
              </a:rPr>
              <a:t>方面找到</a:t>
            </a:r>
            <a:r>
              <a:rPr lang="zh-CN" altLang="en-US" b="1" dirty="0">
                <a:latin typeface="STXihei" panose="02010600040101010101" pitchFamily="2" charset="-122"/>
                <a:ea typeface="STXihei" panose="02010600040101010101" pitchFamily="2" charset="-122"/>
                <a:cs typeface="Arial" panose="020B0604020202020204" pitchFamily="34" charset="0"/>
              </a:rPr>
              <a:t>共同点</a:t>
            </a:r>
            <a:endParaRPr lang="en-GB" b="1" dirty="0">
              <a:latin typeface="STXihei" panose="02010600040101010101" pitchFamily="2" charset="-122"/>
              <a:ea typeface="STXihei" panose="02010600040101010101" pitchFamily="2" charset="-122"/>
              <a:cs typeface="Arial" panose="020B0604020202020204" pitchFamily="34" charset="0"/>
            </a:endParaRPr>
          </a:p>
        </p:txBody>
      </p:sp>
      <p:pic>
        <p:nvPicPr>
          <p:cNvPr id="5" name="Picture 3">
            <a:extLst>
              <a:ext uri="{FF2B5EF4-FFF2-40B4-BE49-F238E27FC236}">
                <a16:creationId xmlns:a16="http://schemas.microsoft.com/office/drawing/2014/main" id="{B55186D4-0DA6-4776-87B1-93DE2132E3C2}"/>
              </a:ext>
            </a:extLst>
          </p:cNvPr>
          <p:cNvPicPr>
            <a:picLocks/>
          </p:cNvPicPr>
          <p:nvPr/>
        </p:nvPicPr>
        <p:blipFill>
          <a:blip r:embed="rId2">
            <a:extLst>
              <a:ext uri="{28A0092B-C50C-407E-A947-70E740481C1C}">
                <a14:useLocalDpi xmlns:a14="http://schemas.microsoft.com/office/drawing/2010/main"/>
              </a:ext>
            </a:extLst>
          </a:blip>
          <a:stretch>
            <a:fillRect/>
          </a:stretch>
        </p:blipFill>
        <p:spPr>
          <a:xfrm>
            <a:off x="6938682" y="1504208"/>
            <a:ext cx="4069975" cy="407533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801768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5B2886-38DA-4DC8-A842-734975BA41DD}"/>
              </a:ext>
            </a:extLst>
          </p:cNvPr>
          <p:cNvPicPr>
            <a:picLocks noChangeAspect="1"/>
          </p:cNvPicPr>
          <p:nvPr/>
        </p:nvPicPr>
        <p:blipFill>
          <a:blip r:embed="rId2"/>
          <a:stretch>
            <a:fillRect/>
          </a:stretch>
        </p:blipFill>
        <p:spPr>
          <a:xfrm>
            <a:off x="855791" y="2681725"/>
            <a:ext cx="3479541" cy="2343518"/>
          </a:xfrm>
          <a:prstGeom prst="rect">
            <a:avLst/>
          </a:prstGeom>
        </p:spPr>
      </p:pic>
      <p:sp>
        <p:nvSpPr>
          <p:cNvPr id="3" name="Titre 2">
            <a:extLst>
              <a:ext uri="{FF2B5EF4-FFF2-40B4-BE49-F238E27FC236}">
                <a16:creationId xmlns:a16="http://schemas.microsoft.com/office/drawing/2014/main" id="{4DC0EA3D-92D3-4D8A-B9DD-1F713585BFF3}"/>
              </a:ext>
            </a:extLst>
          </p:cNvPr>
          <p:cNvSpPr>
            <a:spLocks noGrp="1"/>
          </p:cNvSpPr>
          <p:nvPr>
            <p:ph type="title"/>
          </p:nvPr>
        </p:nvSpPr>
        <p:spPr>
          <a:xfrm>
            <a:off x="479425" y="49213"/>
            <a:ext cx="10515600" cy="647700"/>
          </a:xfrm>
        </p:spPr>
        <p:txBody>
          <a:bodyPr>
            <a:normAutofit/>
          </a:bodyPr>
          <a:lstStyle/>
          <a:p>
            <a:pPr>
              <a:defRPr/>
            </a:pPr>
            <a:r>
              <a:rPr lang="zh-CN" altLang="en-US" dirty="0">
                <a:latin typeface="黑体" panose="02010609060101010101" pitchFamily="49" charset="-122"/>
                <a:ea typeface="黑体" panose="02010609060101010101" pitchFamily="49" charset="-122"/>
              </a:rPr>
              <a:t>原则</a:t>
            </a:r>
            <a:endParaRPr lang="en-GB" dirty="0">
              <a:latin typeface="黑体" panose="02010609060101010101" pitchFamily="49" charset="-122"/>
              <a:ea typeface="黑体" panose="02010609060101010101" pitchFamily="49" charset="-122"/>
            </a:endParaRPr>
          </a:p>
        </p:txBody>
      </p:sp>
      <p:pic>
        <p:nvPicPr>
          <p:cNvPr id="49156" name="Image 8">
            <a:extLst>
              <a:ext uri="{FF2B5EF4-FFF2-40B4-BE49-F238E27FC236}">
                <a16:creationId xmlns:a16="http://schemas.microsoft.com/office/drawing/2014/main" id="{1C79C0BC-F20E-4DDC-8FD4-41097BA71D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6388" y="668338"/>
            <a:ext cx="588803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Image 10">
            <a:extLst>
              <a:ext uri="{FF2B5EF4-FFF2-40B4-BE49-F238E27FC236}">
                <a16:creationId xmlns:a16="http://schemas.microsoft.com/office/drawing/2014/main" id="{23620F24-14E1-420A-BCE4-5A5D64787B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1675" y="2389188"/>
            <a:ext cx="6107113"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8" name="Image 12">
            <a:extLst>
              <a:ext uri="{FF2B5EF4-FFF2-40B4-BE49-F238E27FC236}">
                <a16:creationId xmlns:a16="http://schemas.microsoft.com/office/drawing/2014/main" id="{3A992F45-7CE1-432E-AB24-4FA6025531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27438" y="1538288"/>
            <a:ext cx="62103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Image 14">
            <a:extLst>
              <a:ext uri="{FF2B5EF4-FFF2-40B4-BE49-F238E27FC236}">
                <a16:creationId xmlns:a16="http://schemas.microsoft.com/office/drawing/2014/main" id="{298A6D3E-9C37-4A2F-8FCC-7D6C98DF6C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2775" y="3552825"/>
            <a:ext cx="61912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0" name="Image 16">
            <a:extLst>
              <a:ext uri="{FF2B5EF4-FFF2-40B4-BE49-F238E27FC236}">
                <a16:creationId xmlns:a16="http://schemas.microsoft.com/office/drawing/2014/main" id="{9028BB39-CF19-4BA7-98BA-BEDECB91EC5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51313" y="4670425"/>
            <a:ext cx="6192837"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Image 18">
            <a:extLst>
              <a:ext uri="{FF2B5EF4-FFF2-40B4-BE49-F238E27FC236}">
                <a16:creationId xmlns:a16="http://schemas.microsoft.com/office/drawing/2014/main" id="{E50E2092-AD8C-4FFD-9D82-F2E2057781B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9150" y="5368925"/>
            <a:ext cx="6078538"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2" name="ZoneTexte 19">
            <a:extLst>
              <a:ext uri="{FF2B5EF4-FFF2-40B4-BE49-F238E27FC236}">
                <a16:creationId xmlns:a16="http://schemas.microsoft.com/office/drawing/2014/main" id="{58CF9E15-91B2-4BE3-AD7A-3039724B7338}"/>
              </a:ext>
            </a:extLst>
          </p:cNvPr>
          <p:cNvSpPr txBox="1">
            <a:spLocks noChangeArrowheads="1"/>
          </p:cNvSpPr>
          <p:nvPr/>
        </p:nvSpPr>
        <p:spPr bwMode="auto">
          <a:xfrm>
            <a:off x="4151313" y="974725"/>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sz="1600" b="1" dirty="0">
                <a:latin typeface="STXihei" panose="02010600040101010101" pitchFamily="2" charset="-122"/>
                <a:ea typeface="STXihei" panose="02010600040101010101" pitchFamily="2" charset="-122"/>
              </a:rPr>
              <a:t>参与式</a:t>
            </a:r>
            <a:endParaRPr lang="en-GB" altLang="en-US" sz="1600" b="1" dirty="0">
              <a:latin typeface="STXihei" panose="02010600040101010101" pitchFamily="2" charset="-122"/>
              <a:ea typeface="STXihei" panose="02010600040101010101" pitchFamily="2" charset="-122"/>
            </a:endParaRPr>
          </a:p>
          <a:p>
            <a:endParaRPr lang="en-GB" altLang="en-US" sz="1600" b="1" dirty="0">
              <a:latin typeface="黑体" panose="02010609060101010101" pitchFamily="49" charset="-122"/>
              <a:ea typeface="黑体" panose="02010609060101010101" pitchFamily="49" charset="-122"/>
            </a:endParaRPr>
          </a:p>
        </p:txBody>
      </p:sp>
      <p:sp>
        <p:nvSpPr>
          <p:cNvPr id="49163" name="ZoneTexte 20">
            <a:extLst>
              <a:ext uri="{FF2B5EF4-FFF2-40B4-BE49-F238E27FC236}">
                <a16:creationId xmlns:a16="http://schemas.microsoft.com/office/drawing/2014/main" id="{95E8C8E6-B217-41D5-9483-4AAD4A32437E}"/>
              </a:ext>
            </a:extLst>
          </p:cNvPr>
          <p:cNvSpPr txBox="1">
            <a:spLocks noChangeArrowheads="1"/>
          </p:cNvSpPr>
          <p:nvPr/>
        </p:nvSpPr>
        <p:spPr bwMode="auto">
          <a:xfrm>
            <a:off x="5232400" y="1862138"/>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sz="1600" b="1" dirty="0">
                <a:latin typeface="STXihei" panose="02010600040101010101" pitchFamily="2" charset="-122"/>
                <a:ea typeface="STXihei" panose="02010600040101010101" pitchFamily="2" charset="-122"/>
              </a:rPr>
              <a:t>开放与诚实的精神</a:t>
            </a:r>
            <a:endParaRPr lang="en-GB" altLang="en-US" sz="1600" b="1" dirty="0">
              <a:latin typeface="STXihei" panose="02010600040101010101" pitchFamily="2" charset="-122"/>
              <a:ea typeface="STXihei" panose="02010600040101010101" pitchFamily="2" charset="-122"/>
            </a:endParaRPr>
          </a:p>
        </p:txBody>
      </p:sp>
      <p:sp>
        <p:nvSpPr>
          <p:cNvPr id="49164" name="ZoneTexte 21">
            <a:extLst>
              <a:ext uri="{FF2B5EF4-FFF2-40B4-BE49-F238E27FC236}">
                <a16:creationId xmlns:a16="http://schemas.microsoft.com/office/drawing/2014/main" id="{7D8E9A6D-8182-4D35-A0ED-9C81DC33844F}"/>
              </a:ext>
            </a:extLst>
          </p:cNvPr>
          <p:cNvSpPr txBox="1">
            <a:spLocks noChangeArrowheads="1"/>
          </p:cNvSpPr>
          <p:nvPr/>
        </p:nvSpPr>
        <p:spPr bwMode="auto">
          <a:xfrm>
            <a:off x="6087547" y="2747098"/>
            <a:ext cx="26468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sz="1600" b="1" dirty="0">
                <a:latin typeface="STXihei" panose="02010600040101010101" pitchFamily="2" charset="-122"/>
                <a:ea typeface="STXihei" panose="02010600040101010101" pitchFamily="2" charset="-122"/>
              </a:rPr>
              <a:t>经验分享和相互学习的空间</a:t>
            </a:r>
            <a:endParaRPr lang="en-GB" altLang="en-US" sz="1600" b="1" dirty="0">
              <a:latin typeface="STXihei" panose="02010600040101010101" pitchFamily="2" charset="-122"/>
              <a:ea typeface="STXihei" panose="02010600040101010101" pitchFamily="2" charset="-122"/>
            </a:endParaRPr>
          </a:p>
        </p:txBody>
      </p:sp>
      <p:sp>
        <p:nvSpPr>
          <p:cNvPr id="49165" name="ZoneTexte 22">
            <a:extLst>
              <a:ext uri="{FF2B5EF4-FFF2-40B4-BE49-F238E27FC236}">
                <a16:creationId xmlns:a16="http://schemas.microsoft.com/office/drawing/2014/main" id="{9EC2345F-2672-4C0E-81CB-32F40F18EC90}"/>
              </a:ext>
            </a:extLst>
          </p:cNvPr>
          <p:cNvSpPr txBox="1">
            <a:spLocks noChangeArrowheads="1"/>
          </p:cNvSpPr>
          <p:nvPr/>
        </p:nvSpPr>
        <p:spPr bwMode="auto">
          <a:xfrm>
            <a:off x="6096000" y="3894138"/>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sz="1600" b="1" dirty="0">
                <a:latin typeface="STXihei" panose="02010600040101010101" pitchFamily="2" charset="-122"/>
                <a:ea typeface="STXihei" panose="02010600040101010101" pitchFamily="2" charset="-122"/>
              </a:rPr>
              <a:t>系统与程序分析</a:t>
            </a:r>
            <a:endParaRPr lang="en-GB" altLang="en-US" sz="1600" b="1" dirty="0">
              <a:latin typeface="STXihei" panose="02010600040101010101" pitchFamily="2" charset="-122"/>
              <a:ea typeface="STXihei" panose="02010600040101010101" pitchFamily="2" charset="-122"/>
            </a:endParaRPr>
          </a:p>
        </p:txBody>
      </p:sp>
      <p:sp>
        <p:nvSpPr>
          <p:cNvPr id="49166" name="ZoneTexte 23">
            <a:extLst>
              <a:ext uri="{FF2B5EF4-FFF2-40B4-BE49-F238E27FC236}">
                <a16:creationId xmlns:a16="http://schemas.microsoft.com/office/drawing/2014/main" id="{123FADE3-8AB8-4CDB-8DA5-BF2A0426989B}"/>
              </a:ext>
            </a:extLst>
          </p:cNvPr>
          <p:cNvSpPr txBox="1">
            <a:spLocks noChangeArrowheads="1"/>
          </p:cNvSpPr>
          <p:nvPr/>
        </p:nvSpPr>
        <p:spPr bwMode="auto">
          <a:xfrm>
            <a:off x="5913965" y="5027186"/>
            <a:ext cx="223651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sz="1600" b="1" dirty="0">
                <a:latin typeface="STXihei" panose="02010600040101010101" pitchFamily="2" charset="-122"/>
                <a:ea typeface="STXihei" panose="02010600040101010101" pitchFamily="2" charset="-122"/>
              </a:rPr>
              <a:t>以确定解决方案为导向</a:t>
            </a:r>
            <a:endParaRPr lang="en-GB" altLang="en-US" sz="1600" b="1" dirty="0">
              <a:latin typeface="STXihei" panose="02010600040101010101" pitchFamily="2" charset="-122"/>
              <a:ea typeface="STXihei" panose="02010600040101010101" pitchFamily="2" charset="-122"/>
            </a:endParaRPr>
          </a:p>
          <a:p>
            <a:endParaRPr lang="en-GB" altLang="en-US" sz="1600" b="1" dirty="0">
              <a:latin typeface="黑体" panose="02010609060101010101" pitchFamily="49" charset="-122"/>
              <a:ea typeface="黑体" panose="02010609060101010101" pitchFamily="49" charset="-122"/>
            </a:endParaRPr>
          </a:p>
        </p:txBody>
      </p:sp>
      <p:sp>
        <p:nvSpPr>
          <p:cNvPr id="49167" name="ZoneTexte 24">
            <a:extLst>
              <a:ext uri="{FF2B5EF4-FFF2-40B4-BE49-F238E27FC236}">
                <a16:creationId xmlns:a16="http://schemas.microsoft.com/office/drawing/2014/main" id="{6E3BA97C-DEF9-4F13-806E-B0FA169CB3B1}"/>
              </a:ext>
            </a:extLst>
          </p:cNvPr>
          <p:cNvSpPr txBox="1">
            <a:spLocks noChangeArrowheads="1"/>
          </p:cNvSpPr>
          <p:nvPr/>
        </p:nvSpPr>
        <p:spPr bwMode="auto">
          <a:xfrm>
            <a:off x="4894263" y="5915025"/>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zh-CN" altLang="en-US" sz="1600" b="1" dirty="0">
                <a:latin typeface="STXihei" panose="02010600040101010101" pitchFamily="2" charset="-122"/>
                <a:ea typeface="STXihei" panose="02010600040101010101" pitchFamily="2" charset="-122"/>
              </a:rPr>
              <a:t>参与者的看法汇编</a:t>
            </a:r>
            <a:endParaRPr lang="en-GB" altLang="en-US" sz="1600" b="1" dirty="0">
              <a:latin typeface="STXihei" panose="02010600040101010101" pitchFamily="2" charset="-122"/>
              <a:ea typeface="STXihei" panose="02010600040101010101" pitchFamily="2" charset="-122"/>
            </a:endParaRP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ARtemplate_finalVersio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2774</Words>
  <Application>Microsoft Office PowerPoint</Application>
  <PresentationFormat>Widescreen</PresentationFormat>
  <Paragraphs>309</Paragraphs>
  <Slides>31</Slides>
  <Notes>20</Notes>
  <HiddenSlides>1</HiddenSlides>
  <MMClips>0</MMClips>
  <ScaleCrop>false</ScaleCrop>
  <HeadingPairs>
    <vt:vector size="6" baseType="variant">
      <vt:variant>
        <vt:lpstr>Fonts Used</vt:lpstr>
      </vt:variant>
      <vt:variant>
        <vt:i4>19</vt:i4>
      </vt:variant>
      <vt:variant>
        <vt:lpstr>Theme</vt:lpstr>
      </vt:variant>
      <vt:variant>
        <vt:i4>2</vt:i4>
      </vt:variant>
      <vt:variant>
        <vt:lpstr>Slide Titles</vt:lpstr>
      </vt:variant>
      <vt:variant>
        <vt:i4>31</vt:i4>
      </vt:variant>
    </vt:vector>
  </HeadingPairs>
  <TitlesOfParts>
    <vt:vector size="52" baseType="lpstr">
      <vt:lpstr>KaiTi</vt:lpstr>
      <vt:lpstr>黑体</vt:lpstr>
      <vt:lpstr>宋体</vt:lpstr>
      <vt:lpstr>宋体</vt:lpstr>
      <vt:lpstr>STXihei</vt:lpstr>
      <vt:lpstr>STXihei</vt:lpstr>
      <vt:lpstr>楷体</vt:lpstr>
      <vt:lpstr>Arial</vt:lpstr>
      <vt:lpstr>Arial Black</vt:lpstr>
      <vt:lpstr>Arial Narrow</vt:lpstr>
      <vt:lpstr>Calibri</vt:lpstr>
      <vt:lpstr>Calibri Light</vt:lpstr>
      <vt:lpstr>Kristen ITC</vt:lpstr>
      <vt:lpstr>Lato Light</vt:lpstr>
      <vt:lpstr>Roboto</vt:lpstr>
      <vt:lpstr>Roboto Cn</vt:lpstr>
      <vt:lpstr>Symbol</vt:lpstr>
      <vt:lpstr>Times New Roman</vt:lpstr>
      <vt:lpstr>Wide Latin</vt:lpstr>
      <vt:lpstr>1_Office Theme</vt:lpstr>
      <vt:lpstr>AARtemplate_finalVersion</vt:lpstr>
      <vt:lpstr>             国家COVID-19行动内审查（IAR）：列报模板，2020年7月23日     © 世界卫生组织2020年。保留部分版权。本作品可在知识共享署名——非商业性使用——相同方式共享3.0政府间组织  （CC-BY-NC-SA 3.0 IGO）许可协议下使用。   WHO reference number:  WHO/2019-nCoV/Country_IAR/templates/presentation/2020.1 </vt:lpstr>
      <vt:lpstr>序言 – 说明</vt:lpstr>
      <vt:lpstr>PowerPoint Presentation</vt:lpstr>
      <vt:lpstr>PowerPoint Presentation</vt:lpstr>
      <vt:lpstr>改编自《行动后审查指南》</vt:lpstr>
      <vt:lpstr>什么是行动内审查？</vt:lpstr>
      <vt:lpstr>什么是行动内审查？</vt:lpstr>
      <vt:lpstr>什么是行动内审查？</vt:lpstr>
      <vt:lpstr>原则</vt:lpstr>
      <vt:lpstr>什么不是行动内审查？</vt:lpstr>
      <vt:lpstr>审查期间执行的主要阶段</vt:lpstr>
      <vt:lpstr>行动内审查概述</vt:lpstr>
      <vt:lpstr>目标</vt:lpstr>
      <vt:lpstr>COVID-19行动内审查的范围</vt:lpstr>
      <vt:lpstr>行动内审查概述</vt:lpstr>
      <vt:lpstr>应对概述 </vt:lpstr>
      <vt:lpstr>行动内审查概述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行动内审查概述</vt:lpstr>
      <vt:lpstr>PowerPoint Presentation</vt:lpstr>
      <vt:lpstr>PowerPoint Presentation</vt:lpstr>
      <vt:lpstr>PowerPoint Presentation</vt:lpstr>
      <vt:lpstr>行动内审查概述</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2020-08-26T07:58:28Z</dcterms:created>
  <dcterms:modified xsi:type="dcterms:W3CDTF">2020-09-08T05:54:03Z</dcterms:modified>
</cp:coreProperties>
</file>